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300" r:id="rId2"/>
    <p:sldId id="257" r:id="rId3"/>
    <p:sldId id="258" r:id="rId4"/>
    <p:sldId id="298" r:id="rId5"/>
    <p:sldId id="259" r:id="rId6"/>
    <p:sldId id="294" r:id="rId7"/>
    <p:sldId id="299" r:id="rId8"/>
    <p:sldId id="302" r:id="rId9"/>
    <p:sldId id="297" r:id="rId10"/>
    <p:sldId id="292" r:id="rId11"/>
    <p:sldId id="301" r:id="rId12"/>
    <p:sldId id="260" r:id="rId13"/>
    <p:sldId id="282" r:id="rId14"/>
    <p:sldId id="283" r:id="rId15"/>
    <p:sldId id="295" r:id="rId16"/>
    <p:sldId id="296" r:id="rId17"/>
    <p:sldId id="284" r:id="rId18"/>
    <p:sldId id="285" r:id="rId19"/>
    <p:sldId id="261" r:id="rId20"/>
    <p:sldId id="286" r:id="rId21"/>
    <p:sldId id="287" r:id="rId22"/>
    <p:sldId id="288" r:id="rId23"/>
    <p:sldId id="262" r:id="rId24"/>
    <p:sldId id="263" r:id="rId25"/>
    <p:sldId id="290" r:id="rId26"/>
    <p:sldId id="279" r:id="rId27"/>
    <p:sldId id="265" r:id="rId28"/>
    <p:sldId id="280" r:id="rId29"/>
    <p:sldId id="274" r:id="rId30"/>
    <p:sldId id="289" r:id="rId31"/>
    <p:sldId id="276" r:id="rId32"/>
    <p:sldId id="291" r:id="rId3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37" y="10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C055DD-C534-44AE-A94A-39ACB2B2DDBE}" type="datetimeFigureOut">
              <a:rPr lang="it-IT" smtClean="0"/>
              <a:t>12/12/2017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942486-2735-47B3-A017-998F4A97B3A1}" type="slidenum">
              <a:rPr lang="it-IT" smtClean="0"/>
              <a:t>‹N›</a:t>
            </a:fld>
            <a:endParaRPr lang="it-IT"/>
          </a:p>
        </p:txBody>
      </p:sp>
    </p:spTree>
    <p:extLst>
      <p:ext uri="{BB962C8B-B14F-4D97-AF65-F5344CB8AC3E}">
        <p14:creationId xmlns:p14="http://schemas.microsoft.com/office/powerpoint/2010/main" val="4065863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9</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10</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15</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16</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DABF0C79-8E0C-4621-9D95-37419F7BA56F}" type="datetimeFigureOut">
              <a:rPr lang="it-IT" smtClean="0"/>
              <a:pPr/>
              <a:t>12/12/2017</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88241F65-7E8B-4875-8CBD-4F69230B3834}"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ABF0C79-8E0C-4621-9D95-37419F7BA56F}" type="datetimeFigureOut">
              <a:rPr lang="it-IT" smtClean="0"/>
              <a:pPr/>
              <a:t>12/12/2017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241F65-7E8B-4875-8CBD-4F69230B383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ABF0C79-8E0C-4621-9D95-37419F7BA56F}" type="datetimeFigureOut">
              <a:rPr lang="it-IT" smtClean="0"/>
              <a:pPr/>
              <a:t>12/12/2017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241F65-7E8B-4875-8CBD-4F69230B383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DABF0C79-8E0C-4621-9D95-37419F7BA56F}" type="datetimeFigureOut">
              <a:rPr lang="it-IT" smtClean="0"/>
              <a:pPr/>
              <a:t>12/12/2017</a:t>
            </a:fld>
            <a:endParaRPr lang="it-IT"/>
          </a:p>
        </p:txBody>
      </p:sp>
      <p:sp>
        <p:nvSpPr>
          <p:cNvPr id="9" name="Segnaposto numero diapositiva 8"/>
          <p:cNvSpPr>
            <a:spLocks noGrp="1"/>
          </p:cNvSpPr>
          <p:nvPr>
            <p:ph type="sldNum" sz="quarter" idx="15"/>
          </p:nvPr>
        </p:nvSpPr>
        <p:spPr/>
        <p:txBody>
          <a:bodyPr rtlCol="0"/>
          <a:lstStyle/>
          <a:p>
            <a:fld id="{88241F65-7E8B-4875-8CBD-4F69230B3834}"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DABF0C79-8E0C-4621-9D95-37419F7BA56F}" type="datetimeFigureOut">
              <a:rPr lang="it-IT" smtClean="0"/>
              <a:pPr/>
              <a:t>12/12/2017</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88241F65-7E8B-4875-8CBD-4F69230B3834}"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DABF0C79-8E0C-4621-9D95-37419F7BA56F}" type="datetimeFigureOut">
              <a:rPr lang="it-IT" smtClean="0"/>
              <a:pPr/>
              <a:t>12/12/2017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8241F65-7E8B-4875-8CBD-4F69230B3834}"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DABF0C79-8E0C-4621-9D95-37419F7BA56F}" type="datetimeFigureOut">
              <a:rPr lang="it-IT" smtClean="0"/>
              <a:pPr/>
              <a:t>12/12/2017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8241F65-7E8B-4875-8CBD-4F69230B3834}"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DABF0C79-8E0C-4621-9D95-37419F7BA56F}" type="datetimeFigureOut">
              <a:rPr lang="it-IT" smtClean="0"/>
              <a:pPr/>
              <a:t>12/12/2017</a:t>
            </a:fld>
            <a:endParaRPr lang="it-IT"/>
          </a:p>
        </p:txBody>
      </p:sp>
      <p:sp>
        <p:nvSpPr>
          <p:cNvPr id="7" name="Segnaposto numero diapositiva 6"/>
          <p:cNvSpPr>
            <a:spLocks noGrp="1"/>
          </p:cNvSpPr>
          <p:nvPr>
            <p:ph type="sldNum" sz="quarter" idx="11"/>
          </p:nvPr>
        </p:nvSpPr>
        <p:spPr/>
        <p:txBody>
          <a:bodyPr rtlCol="0"/>
          <a:lstStyle/>
          <a:p>
            <a:fld id="{88241F65-7E8B-4875-8CBD-4F69230B3834}"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ABF0C79-8E0C-4621-9D95-37419F7BA56F}" type="datetimeFigureOut">
              <a:rPr lang="it-IT" smtClean="0"/>
              <a:pPr/>
              <a:t>12/12/2017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8241F65-7E8B-4875-8CBD-4F69230B383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DABF0C79-8E0C-4621-9D95-37419F7BA56F}" type="datetimeFigureOut">
              <a:rPr lang="it-IT" smtClean="0"/>
              <a:pPr/>
              <a:t>12/12/2017</a:t>
            </a:fld>
            <a:endParaRPr lang="it-IT"/>
          </a:p>
        </p:txBody>
      </p:sp>
      <p:sp>
        <p:nvSpPr>
          <p:cNvPr id="22" name="Segnaposto numero diapositiva 21"/>
          <p:cNvSpPr>
            <a:spLocks noGrp="1"/>
          </p:cNvSpPr>
          <p:nvPr>
            <p:ph type="sldNum" sz="quarter" idx="15"/>
          </p:nvPr>
        </p:nvSpPr>
        <p:spPr/>
        <p:txBody>
          <a:bodyPr rtlCol="0"/>
          <a:lstStyle/>
          <a:p>
            <a:fld id="{88241F65-7E8B-4875-8CBD-4F69230B3834}"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DABF0C79-8E0C-4621-9D95-37419F7BA56F}" type="datetimeFigureOut">
              <a:rPr lang="it-IT" smtClean="0"/>
              <a:pPr/>
              <a:t>12/12/2017</a:t>
            </a:fld>
            <a:endParaRPr lang="it-IT"/>
          </a:p>
        </p:txBody>
      </p:sp>
      <p:sp>
        <p:nvSpPr>
          <p:cNvPr id="18" name="Segnaposto numero diapositiva 17"/>
          <p:cNvSpPr>
            <a:spLocks noGrp="1"/>
          </p:cNvSpPr>
          <p:nvPr>
            <p:ph type="sldNum" sz="quarter" idx="11"/>
          </p:nvPr>
        </p:nvSpPr>
        <p:spPr/>
        <p:txBody>
          <a:bodyPr rtlCol="0"/>
          <a:lstStyle/>
          <a:p>
            <a:fld id="{88241F65-7E8B-4875-8CBD-4F69230B3834}"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BF0C79-8E0C-4621-9D95-37419F7BA56F}" type="datetimeFigureOut">
              <a:rPr lang="it-IT" smtClean="0"/>
              <a:pPr/>
              <a:t>12/12/2017</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8241F65-7E8B-4875-8CBD-4F69230B383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86000" y="764704"/>
            <a:ext cx="6172200" cy="1872208"/>
          </a:xfrm>
        </p:spPr>
        <p:txBody>
          <a:bodyPr>
            <a:noAutofit/>
          </a:bodyPr>
          <a:lstStyle/>
          <a:p>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3200" dirty="0">
                <a:latin typeface="Agency FB" panose="020B0503020202020204" pitchFamily="34" charset="0"/>
              </a:rPr>
              <a:t/>
            </a:r>
            <a:br>
              <a:rPr lang="it-IT" sz="3200" dirty="0">
                <a:latin typeface="Agency FB" panose="020B0503020202020204" pitchFamily="34" charset="0"/>
              </a:rPr>
            </a:br>
            <a:r>
              <a:rPr lang="it-IT" sz="3200" dirty="0" smtClean="0">
                <a:latin typeface="Agency FB" panose="020B0503020202020204" pitchFamily="34" charset="0"/>
              </a:rPr>
              <a:t/>
            </a:r>
            <a:br>
              <a:rPr lang="it-IT" sz="3200" dirty="0" smtClean="0">
                <a:latin typeface="Agency FB" panose="020B0503020202020204" pitchFamily="34" charset="0"/>
              </a:rPr>
            </a:br>
            <a:r>
              <a:rPr lang="it-IT" sz="3200" dirty="0">
                <a:latin typeface="Agency FB" panose="020B0503020202020204" pitchFamily="34" charset="0"/>
              </a:rPr>
              <a:t/>
            </a:r>
            <a:br>
              <a:rPr lang="it-IT" sz="3200" dirty="0">
                <a:latin typeface="Agency FB" panose="020B0503020202020204" pitchFamily="34" charset="0"/>
              </a:rPr>
            </a:br>
            <a:r>
              <a:rPr lang="it-IT" sz="3200" dirty="0" smtClean="0">
                <a:latin typeface="Agency FB" panose="020B0503020202020204" pitchFamily="34" charset="0"/>
              </a:rPr>
              <a:t/>
            </a:r>
            <a:br>
              <a:rPr lang="it-IT" sz="3200" dirty="0" smtClean="0">
                <a:latin typeface="Agency FB" panose="020B0503020202020204" pitchFamily="34" charset="0"/>
              </a:rPr>
            </a:br>
            <a:r>
              <a:rPr lang="it-IT" sz="3200" dirty="0" smtClean="0">
                <a:latin typeface="Agency FB" panose="020B0503020202020204" pitchFamily="34" charset="0"/>
              </a:rPr>
              <a:t/>
            </a:r>
            <a:br>
              <a:rPr lang="it-IT" sz="3200" dirty="0" smtClean="0">
                <a:latin typeface="Agency FB" panose="020B0503020202020204" pitchFamily="34" charset="0"/>
              </a:rPr>
            </a:br>
            <a:r>
              <a:rPr lang="it-IT" sz="3200" dirty="0" smtClean="0">
                <a:latin typeface="Agency FB" panose="020B0503020202020204" pitchFamily="34" charset="0"/>
              </a:rPr>
              <a:t/>
            </a:r>
            <a:br>
              <a:rPr lang="it-IT" sz="3200" dirty="0" smtClean="0">
                <a:latin typeface="Agency FB" panose="020B0503020202020204" pitchFamily="34" charset="0"/>
              </a:rPr>
            </a:br>
            <a:r>
              <a:rPr lang="it-IT" sz="3200" dirty="0">
                <a:latin typeface="Agency FB" panose="020B0503020202020204" pitchFamily="34" charset="0"/>
              </a:rPr>
              <a:t/>
            </a:r>
            <a:br>
              <a:rPr lang="it-IT" sz="3200" dirty="0">
                <a:latin typeface="Agency FB" panose="020B0503020202020204" pitchFamily="34" charset="0"/>
              </a:rPr>
            </a:br>
            <a:r>
              <a:rPr lang="it-IT" sz="3200" dirty="0" smtClean="0">
                <a:solidFill>
                  <a:schemeClr val="tx1"/>
                </a:solidFill>
                <a:latin typeface="Agency FB" panose="020B0503020202020204" pitchFamily="34" charset="0"/>
              </a:rPr>
              <a:t>PER UNA NUOVA ISTRUZIONE PROFESSIONALE</a:t>
            </a:r>
            <a:r>
              <a:rPr lang="it-IT" sz="3200" b="0" dirty="0" smtClean="0">
                <a:solidFill>
                  <a:schemeClr val="tx1"/>
                </a:solidFill>
                <a:latin typeface="Agency FB" panose="020B0503020202020204" pitchFamily="34" charset="0"/>
              </a:rPr>
              <a:t/>
            </a:r>
            <a:br>
              <a:rPr lang="it-IT" sz="3200" b="0" dirty="0" smtClean="0">
                <a:solidFill>
                  <a:schemeClr val="tx1"/>
                </a:solidFill>
                <a:latin typeface="Agency FB" panose="020B0503020202020204" pitchFamily="34" charset="0"/>
              </a:rPr>
            </a:br>
            <a:r>
              <a:rPr lang="it-IT" sz="1600" b="0" dirty="0" smtClean="0"/>
              <a:t/>
            </a:r>
            <a:br>
              <a:rPr lang="it-IT" sz="1600" b="0" dirty="0" smtClean="0"/>
            </a:br>
            <a:endParaRPr lang="it-IT" sz="1800" b="0" dirty="0"/>
          </a:p>
        </p:txBody>
      </p:sp>
      <p:sp>
        <p:nvSpPr>
          <p:cNvPr id="3" name="Sottotitolo 2"/>
          <p:cNvSpPr>
            <a:spLocks noGrp="1"/>
          </p:cNvSpPr>
          <p:nvPr>
            <p:ph type="subTitle" idx="1"/>
          </p:nvPr>
        </p:nvSpPr>
        <p:spPr>
          <a:xfrm>
            <a:off x="2286000" y="2071678"/>
            <a:ext cx="6172200" cy="4303244"/>
          </a:xfrm>
        </p:spPr>
        <p:txBody>
          <a:bodyPr>
            <a:normAutofit/>
          </a:bodyPr>
          <a:lstStyle/>
          <a:p>
            <a:endParaRPr lang="it-IT" sz="2400" dirty="0" smtClean="0">
              <a:latin typeface="Agency FB" panose="020B0503020202020204" pitchFamily="34" charset="0"/>
            </a:endParaRPr>
          </a:p>
          <a:p>
            <a:endParaRPr lang="it-IT" sz="2400" dirty="0">
              <a:latin typeface="Agency FB" panose="020B0503020202020204" pitchFamily="34" charset="0"/>
            </a:endParaRPr>
          </a:p>
          <a:p>
            <a:r>
              <a:rPr lang="it-IT" sz="2400" dirty="0" smtClean="0">
                <a:solidFill>
                  <a:schemeClr val="tx1"/>
                </a:solidFill>
                <a:latin typeface="Agency FB" panose="020B0503020202020204" pitchFamily="34" charset="0"/>
              </a:rPr>
              <a:t>GLI ISTITUTI PROFESSIONALI COME SCUOLE TERRITORIALI PER L’INNOVAZIONE</a:t>
            </a:r>
          </a:p>
          <a:p>
            <a:endParaRPr lang="it-IT" sz="2400" dirty="0">
              <a:solidFill>
                <a:schemeClr val="tx1"/>
              </a:solidFill>
              <a:latin typeface="Agency FB" panose="020B0503020202020204" pitchFamily="34" charset="0"/>
            </a:endParaRPr>
          </a:p>
          <a:p>
            <a:r>
              <a:rPr lang="it-IT" sz="2400" dirty="0" smtClean="0">
                <a:solidFill>
                  <a:schemeClr val="tx1"/>
                </a:solidFill>
                <a:latin typeface="Agency FB" panose="020B0503020202020204" pitchFamily="34" charset="0"/>
              </a:rPr>
              <a:t>GLI ISTITUTI PROFESSIONALI COME REALE OPPORTUNITA’ PER IL MONDO DEL LAVORO</a:t>
            </a:r>
            <a:endParaRPr lang="it-IT" sz="2400" dirty="0">
              <a:solidFill>
                <a:schemeClr val="tx1"/>
              </a:solidFill>
              <a:latin typeface="Agency FB" panose="020B0503020202020204" pitchFamily="34" charset="0"/>
            </a:endParaRPr>
          </a:p>
        </p:txBody>
      </p:sp>
    </p:spTree>
    <p:extLst>
      <p:ext uri="{BB962C8B-B14F-4D97-AF65-F5344CB8AC3E}">
        <p14:creationId xmlns:p14="http://schemas.microsoft.com/office/powerpoint/2010/main" val="3012364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2"/>
          <p:cNvSpPr>
            <a:spLocks noGrp="1"/>
          </p:cNvSpPr>
          <p:nvPr>
            <p:ph type="title"/>
          </p:nvPr>
        </p:nvSpPr>
        <p:spPr>
          <a:xfrm>
            <a:off x="306150" y="0"/>
            <a:ext cx="8640960" cy="936104"/>
          </a:xfrm>
        </p:spPr>
        <p:txBody>
          <a:bodyPr/>
          <a:lstStyle/>
          <a:p>
            <a:pPr algn="l"/>
            <a:r>
              <a:rPr lang="it-IT" sz="3200" dirty="0" smtClean="0"/>
              <a:t>C</a:t>
            </a:r>
            <a:r>
              <a:rPr lang="it-IT" sz="3200" b="1" dirty="0" smtClean="0"/>
              <a:t>ome cambia il quadro orario</a:t>
            </a:r>
            <a:endParaRPr lang="it-IT" sz="2400" b="1" dirty="0" smtClean="0"/>
          </a:p>
        </p:txBody>
      </p:sp>
      <p:sp>
        <p:nvSpPr>
          <p:cNvPr id="28" name="Freccia a destra rientrata 27"/>
          <p:cNvSpPr/>
          <p:nvPr/>
        </p:nvSpPr>
        <p:spPr>
          <a:xfrm>
            <a:off x="3851920" y="2404564"/>
            <a:ext cx="1127907" cy="753193"/>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b="1" dirty="0">
              <a:solidFill>
                <a:schemeClr val="tx1"/>
              </a:solidFill>
              <a:latin typeface="+mj-lt"/>
            </a:endParaRPr>
          </a:p>
        </p:txBody>
      </p:sp>
      <p:sp>
        <p:nvSpPr>
          <p:cNvPr id="5" name="Rettangolo 4"/>
          <p:cNvSpPr/>
          <p:nvPr/>
        </p:nvSpPr>
        <p:spPr>
          <a:xfrm>
            <a:off x="559839" y="1859270"/>
            <a:ext cx="432048" cy="184378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rgbClr val="000099"/>
                </a:solidFill>
                <a:latin typeface="+mj-lt"/>
              </a:rPr>
              <a:t>1° </a:t>
            </a:r>
          </a:p>
          <a:p>
            <a:pPr algn="ctr"/>
            <a:r>
              <a:rPr lang="it-IT" sz="1400" b="1" dirty="0" smtClean="0">
                <a:solidFill>
                  <a:srgbClr val="000099"/>
                </a:solidFill>
                <a:latin typeface="+mj-lt"/>
              </a:rPr>
              <a:t>B</a:t>
            </a:r>
          </a:p>
          <a:p>
            <a:pPr algn="ctr"/>
            <a:r>
              <a:rPr lang="it-IT" sz="1400" b="1" dirty="0" smtClean="0">
                <a:solidFill>
                  <a:srgbClr val="000099"/>
                </a:solidFill>
                <a:latin typeface="+mj-lt"/>
              </a:rPr>
              <a:t>I</a:t>
            </a:r>
          </a:p>
          <a:p>
            <a:pPr algn="ctr"/>
            <a:r>
              <a:rPr lang="it-IT" sz="1400" b="1" dirty="0" smtClean="0">
                <a:solidFill>
                  <a:srgbClr val="000099"/>
                </a:solidFill>
                <a:latin typeface="+mj-lt"/>
              </a:rPr>
              <a:t>E</a:t>
            </a:r>
          </a:p>
          <a:p>
            <a:pPr algn="ctr"/>
            <a:r>
              <a:rPr lang="it-IT" sz="1400" b="1" dirty="0" smtClean="0">
                <a:solidFill>
                  <a:srgbClr val="000099"/>
                </a:solidFill>
                <a:latin typeface="+mj-lt"/>
              </a:rPr>
              <a:t>N</a:t>
            </a:r>
          </a:p>
          <a:p>
            <a:pPr algn="ctr"/>
            <a:r>
              <a:rPr lang="it-IT" sz="1400" b="1" dirty="0" smtClean="0">
                <a:solidFill>
                  <a:srgbClr val="000099"/>
                </a:solidFill>
                <a:latin typeface="+mj-lt"/>
              </a:rPr>
              <a:t>N</a:t>
            </a:r>
          </a:p>
          <a:p>
            <a:pPr algn="ctr"/>
            <a:r>
              <a:rPr lang="it-IT" sz="1400" b="1" dirty="0" smtClean="0">
                <a:solidFill>
                  <a:srgbClr val="000099"/>
                </a:solidFill>
                <a:latin typeface="+mj-lt"/>
              </a:rPr>
              <a:t>I</a:t>
            </a:r>
          </a:p>
          <a:p>
            <a:pPr algn="ctr"/>
            <a:r>
              <a:rPr lang="it-IT" sz="1400" b="1" dirty="0" smtClean="0">
                <a:solidFill>
                  <a:srgbClr val="000099"/>
                </a:solidFill>
                <a:latin typeface="+mj-lt"/>
              </a:rPr>
              <a:t>O</a:t>
            </a:r>
            <a:endParaRPr lang="it-IT" sz="1400" b="1" dirty="0">
              <a:solidFill>
                <a:srgbClr val="000099"/>
              </a:solidFill>
              <a:latin typeface="+mj-lt"/>
            </a:endParaRPr>
          </a:p>
        </p:txBody>
      </p:sp>
      <p:sp>
        <p:nvSpPr>
          <p:cNvPr id="22" name="Rettangolo 21"/>
          <p:cNvSpPr/>
          <p:nvPr/>
        </p:nvSpPr>
        <p:spPr>
          <a:xfrm>
            <a:off x="591897" y="4479820"/>
            <a:ext cx="432048" cy="178236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rgbClr val="000099"/>
                </a:solidFill>
                <a:latin typeface="+mj-lt"/>
              </a:rPr>
              <a:t>T</a:t>
            </a:r>
          </a:p>
          <a:p>
            <a:pPr algn="ctr"/>
            <a:r>
              <a:rPr lang="it-IT" sz="1200" b="1" dirty="0" smtClean="0">
                <a:solidFill>
                  <a:srgbClr val="000099"/>
                </a:solidFill>
                <a:latin typeface="+mj-lt"/>
              </a:rPr>
              <a:t>R</a:t>
            </a:r>
          </a:p>
          <a:p>
            <a:pPr algn="ctr"/>
            <a:r>
              <a:rPr lang="it-IT" sz="1200" b="1" dirty="0">
                <a:solidFill>
                  <a:srgbClr val="000099"/>
                </a:solidFill>
                <a:latin typeface="+mj-lt"/>
              </a:rPr>
              <a:t>I</a:t>
            </a:r>
            <a:endParaRPr lang="it-IT" sz="1200" b="1" dirty="0" smtClean="0">
              <a:solidFill>
                <a:srgbClr val="000099"/>
              </a:solidFill>
              <a:latin typeface="+mj-lt"/>
            </a:endParaRPr>
          </a:p>
          <a:p>
            <a:pPr algn="ctr"/>
            <a:r>
              <a:rPr lang="it-IT" sz="1200" b="1" dirty="0" smtClean="0">
                <a:solidFill>
                  <a:srgbClr val="000099"/>
                </a:solidFill>
                <a:latin typeface="+mj-lt"/>
              </a:rPr>
              <a:t>E</a:t>
            </a:r>
          </a:p>
          <a:p>
            <a:pPr algn="ctr"/>
            <a:r>
              <a:rPr lang="it-IT" sz="1200" b="1" dirty="0" smtClean="0">
                <a:solidFill>
                  <a:srgbClr val="000099"/>
                </a:solidFill>
                <a:latin typeface="+mj-lt"/>
              </a:rPr>
              <a:t>N</a:t>
            </a:r>
          </a:p>
          <a:p>
            <a:pPr algn="ctr"/>
            <a:r>
              <a:rPr lang="it-IT" sz="1200" b="1" dirty="0" smtClean="0">
                <a:solidFill>
                  <a:srgbClr val="000099"/>
                </a:solidFill>
                <a:latin typeface="+mj-lt"/>
              </a:rPr>
              <a:t>N</a:t>
            </a:r>
          </a:p>
          <a:p>
            <a:pPr algn="ctr"/>
            <a:r>
              <a:rPr lang="it-IT" sz="1200" b="1" dirty="0" smtClean="0">
                <a:solidFill>
                  <a:srgbClr val="000099"/>
                </a:solidFill>
                <a:latin typeface="+mj-lt"/>
              </a:rPr>
              <a:t>I</a:t>
            </a:r>
          </a:p>
          <a:p>
            <a:pPr algn="ctr"/>
            <a:r>
              <a:rPr lang="it-IT" sz="1200" b="1" dirty="0" smtClean="0">
                <a:solidFill>
                  <a:srgbClr val="000099"/>
                </a:solidFill>
                <a:latin typeface="+mj-lt"/>
              </a:rPr>
              <a:t>O</a:t>
            </a:r>
          </a:p>
          <a:p>
            <a:pPr algn="ctr"/>
            <a:endParaRPr lang="it-IT" sz="1200" b="1" dirty="0" smtClean="0">
              <a:solidFill>
                <a:srgbClr val="000099"/>
              </a:solidFill>
              <a:latin typeface="+mj-lt"/>
            </a:endParaRPr>
          </a:p>
        </p:txBody>
      </p:sp>
      <p:sp>
        <p:nvSpPr>
          <p:cNvPr id="8" name="Rettangolo 7"/>
          <p:cNvSpPr/>
          <p:nvPr/>
        </p:nvSpPr>
        <p:spPr>
          <a:xfrm>
            <a:off x="1079612" y="1844824"/>
            <a:ext cx="1224136" cy="1843782"/>
          </a:xfrm>
          <a:prstGeom prst="rect">
            <a:avLst/>
          </a:prstGeom>
          <a:solidFill>
            <a:srgbClr val="0066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dirty="0">
                <a:solidFill>
                  <a:srgbClr val="FFFF00"/>
                </a:solidFill>
                <a:latin typeface="+mj-lt"/>
                <a:cs typeface="Aharoni" panose="02010803020104030203" pitchFamily="2" charset="-79"/>
              </a:rPr>
              <a:t>Area di istruzione generale</a:t>
            </a:r>
          </a:p>
          <a:p>
            <a:pPr lvl="0" algn="ctr"/>
            <a:r>
              <a:rPr lang="it-IT" sz="2400" b="1" dirty="0">
                <a:solidFill>
                  <a:srgbClr val="FFFF00"/>
                </a:solidFill>
                <a:latin typeface="+mj-lt"/>
                <a:cs typeface="Aharoni" panose="02010803020104030203" pitchFamily="2" charset="-79"/>
              </a:rPr>
              <a:t>1320</a:t>
            </a:r>
            <a:r>
              <a:rPr lang="it-IT" sz="2000" b="1" dirty="0">
                <a:solidFill>
                  <a:srgbClr val="FFFF00"/>
                </a:solidFill>
                <a:latin typeface="+mj-lt"/>
                <a:cs typeface="Aharoni" panose="02010803020104030203" pitchFamily="2" charset="-79"/>
              </a:rPr>
              <a:t> </a:t>
            </a:r>
            <a:r>
              <a:rPr lang="it-IT" sz="1400" b="1" dirty="0" smtClean="0">
                <a:solidFill>
                  <a:srgbClr val="FFFF00"/>
                </a:solidFill>
                <a:latin typeface="+mj-lt"/>
                <a:cs typeface="Aharoni" panose="02010803020104030203" pitchFamily="2" charset="-79"/>
              </a:rPr>
              <a:t>h</a:t>
            </a:r>
          </a:p>
          <a:p>
            <a:pPr lvl="0" algn="ctr"/>
            <a:endParaRPr lang="it-IT" sz="1400" b="1" dirty="0">
              <a:solidFill>
                <a:srgbClr val="FFFF00"/>
              </a:solidFill>
              <a:latin typeface="+mj-lt"/>
              <a:cs typeface="Aharoni" panose="02010803020104030203" pitchFamily="2" charset="-79"/>
            </a:endParaRPr>
          </a:p>
          <a:p>
            <a:pPr lvl="0" algn="ctr"/>
            <a:endParaRPr lang="it-IT" sz="1400" b="1" dirty="0">
              <a:solidFill>
                <a:srgbClr val="FFFF00"/>
              </a:solidFill>
              <a:latin typeface="+mj-lt"/>
              <a:cs typeface="Aharoni" panose="02010803020104030203" pitchFamily="2" charset="-79"/>
            </a:endParaRPr>
          </a:p>
        </p:txBody>
      </p:sp>
      <p:sp>
        <p:nvSpPr>
          <p:cNvPr id="21" name="Rettangolo 20"/>
          <p:cNvSpPr/>
          <p:nvPr/>
        </p:nvSpPr>
        <p:spPr>
          <a:xfrm rot="16200000">
            <a:off x="1505582" y="2872670"/>
            <a:ext cx="397427" cy="10431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dirty="0" smtClean="0">
                <a:solidFill>
                  <a:srgbClr val="000099"/>
                </a:solidFill>
                <a:latin typeface="+mj-lt"/>
              </a:rPr>
              <a:t>8 discipline</a:t>
            </a:r>
            <a:endParaRPr lang="it-IT" sz="1200" dirty="0">
              <a:solidFill>
                <a:srgbClr val="000099"/>
              </a:solidFill>
              <a:latin typeface="+mj-lt"/>
            </a:endParaRPr>
          </a:p>
        </p:txBody>
      </p:sp>
      <p:sp>
        <p:nvSpPr>
          <p:cNvPr id="25" name="Rettangolo 24"/>
          <p:cNvSpPr/>
          <p:nvPr/>
        </p:nvSpPr>
        <p:spPr>
          <a:xfrm>
            <a:off x="2456148" y="1844824"/>
            <a:ext cx="1224136" cy="1843782"/>
          </a:xfrm>
          <a:prstGeom prst="rect">
            <a:avLst/>
          </a:prstGeom>
          <a:solidFill>
            <a:srgbClr val="0066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dirty="0">
                <a:solidFill>
                  <a:srgbClr val="FFFF00"/>
                </a:solidFill>
                <a:latin typeface="+mj-lt"/>
                <a:cs typeface="Aharoni" panose="02010803020104030203" pitchFamily="2" charset="-79"/>
              </a:rPr>
              <a:t>Area di </a:t>
            </a:r>
            <a:r>
              <a:rPr lang="it-IT" sz="1400" b="1" dirty="0" smtClean="0">
                <a:solidFill>
                  <a:srgbClr val="FFFF00"/>
                </a:solidFill>
                <a:latin typeface="+mj-lt"/>
                <a:cs typeface="Aharoni" panose="02010803020104030203" pitchFamily="2" charset="-79"/>
              </a:rPr>
              <a:t>indirizzo</a:t>
            </a:r>
          </a:p>
          <a:p>
            <a:pPr lvl="0" algn="ctr"/>
            <a:endParaRPr lang="it-IT" sz="1400" b="1" dirty="0">
              <a:solidFill>
                <a:srgbClr val="FFFF00"/>
              </a:solidFill>
              <a:latin typeface="+mj-lt"/>
              <a:cs typeface="Aharoni" panose="02010803020104030203" pitchFamily="2" charset="-79"/>
            </a:endParaRPr>
          </a:p>
          <a:p>
            <a:pPr lvl="0" algn="ctr"/>
            <a:r>
              <a:rPr lang="it-IT" sz="2400" b="1" dirty="0" smtClean="0">
                <a:solidFill>
                  <a:srgbClr val="FFFF00"/>
                </a:solidFill>
                <a:latin typeface="+mj-lt"/>
                <a:cs typeface="Aharoni" panose="02010803020104030203" pitchFamily="2" charset="-79"/>
              </a:rPr>
              <a:t>792</a:t>
            </a:r>
            <a:r>
              <a:rPr lang="it-IT" sz="2000" b="1" dirty="0" smtClean="0">
                <a:solidFill>
                  <a:srgbClr val="FFFF00"/>
                </a:solidFill>
                <a:latin typeface="+mj-lt"/>
                <a:cs typeface="Aharoni" panose="02010803020104030203" pitchFamily="2" charset="-79"/>
              </a:rPr>
              <a:t> </a:t>
            </a:r>
            <a:r>
              <a:rPr lang="it-IT" sz="1400" b="1" dirty="0" smtClean="0">
                <a:solidFill>
                  <a:srgbClr val="FFFF00"/>
                </a:solidFill>
                <a:latin typeface="+mj-lt"/>
                <a:cs typeface="Aharoni" panose="02010803020104030203" pitchFamily="2" charset="-79"/>
              </a:rPr>
              <a:t>h</a:t>
            </a:r>
          </a:p>
          <a:p>
            <a:pPr lvl="0" algn="ctr"/>
            <a:endParaRPr lang="it-IT" sz="1400" b="1" dirty="0">
              <a:solidFill>
                <a:srgbClr val="FFFF00"/>
              </a:solidFill>
              <a:latin typeface="+mj-lt"/>
              <a:cs typeface="Aharoni" panose="02010803020104030203" pitchFamily="2" charset="-79"/>
            </a:endParaRPr>
          </a:p>
          <a:p>
            <a:pPr lvl="0" algn="ctr"/>
            <a:endParaRPr lang="it-IT" sz="1400" b="1" dirty="0">
              <a:solidFill>
                <a:srgbClr val="FFFF00"/>
              </a:solidFill>
              <a:latin typeface="+mj-lt"/>
              <a:cs typeface="Aharoni" panose="02010803020104030203" pitchFamily="2" charset="-79"/>
            </a:endParaRPr>
          </a:p>
        </p:txBody>
      </p:sp>
      <p:sp>
        <p:nvSpPr>
          <p:cNvPr id="26" name="Rettangolo 25"/>
          <p:cNvSpPr/>
          <p:nvPr/>
        </p:nvSpPr>
        <p:spPr>
          <a:xfrm rot="16200000">
            <a:off x="2869502" y="2897280"/>
            <a:ext cx="397427" cy="10431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dirty="0" smtClean="0">
                <a:solidFill>
                  <a:srgbClr val="000099"/>
                </a:solidFill>
                <a:latin typeface="+mj-lt"/>
              </a:rPr>
              <a:t>da 5 a 7 discipline</a:t>
            </a:r>
            <a:endParaRPr lang="it-IT" sz="1200" dirty="0">
              <a:solidFill>
                <a:srgbClr val="000099"/>
              </a:solidFill>
              <a:latin typeface="+mj-lt"/>
            </a:endParaRPr>
          </a:p>
        </p:txBody>
      </p:sp>
      <p:sp>
        <p:nvSpPr>
          <p:cNvPr id="27" name="Rettangolo 26"/>
          <p:cNvSpPr/>
          <p:nvPr/>
        </p:nvSpPr>
        <p:spPr>
          <a:xfrm>
            <a:off x="1170092" y="4453666"/>
            <a:ext cx="1224136" cy="1843782"/>
          </a:xfrm>
          <a:prstGeom prst="rect">
            <a:avLst/>
          </a:prstGeom>
          <a:solidFill>
            <a:srgbClr val="0066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dirty="0">
                <a:solidFill>
                  <a:srgbClr val="FFFF00"/>
                </a:solidFill>
                <a:latin typeface="+mj-lt"/>
                <a:cs typeface="Aharoni" panose="02010803020104030203" pitchFamily="2" charset="-79"/>
              </a:rPr>
              <a:t>Area di istruzione generale</a:t>
            </a:r>
          </a:p>
          <a:p>
            <a:pPr lvl="0" algn="ctr"/>
            <a:r>
              <a:rPr lang="it-IT" sz="2400" b="1" dirty="0" smtClean="0">
                <a:solidFill>
                  <a:srgbClr val="FFFF00"/>
                </a:solidFill>
                <a:latin typeface="+mj-lt"/>
                <a:cs typeface="Aharoni" panose="02010803020104030203" pitchFamily="2" charset="-79"/>
              </a:rPr>
              <a:t>1485</a:t>
            </a:r>
            <a:r>
              <a:rPr lang="it-IT" sz="2000" b="1" dirty="0" smtClean="0">
                <a:solidFill>
                  <a:srgbClr val="FFFF00"/>
                </a:solidFill>
                <a:latin typeface="+mj-lt"/>
                <a:cs typeface="Aharoni" panose="02010803020104030203" pitchFamily="2" charset="-79"/>
              </a:rPr>
              <a:t> </a:t>
            </a:r>
            <a:r>
              <a:rPr lang="it-IT" sz="1400" b="1" dirty="0" smtClean="0">
                <a:solidFill>
                  <a:srgbClr val="FFFF00"/>
                </a:solidFill>
                <a:latin typeface="+mj-lt"/>
                <a:cs typeface="Aharoni" panose="02010803020104030203" pitchFamily="2" charset="-79"/>
              </a:rPr>
              <a:t>h</a:t>
            </a:r>
          </a:p>
          <a:p>
            <a:pPr lvl="0" algn="ctr"/>
            <a:endParaRPr lang="it-IT" sz="1400" b="1" dirty="0">
              <a:solidFill>
                <a:srgbClr val="FFFF00"/>
              </a:solidFill>
              <a:latin typeface="+mj-lt"/>
              <a:cs typeface="Aharoni" panose="02010803020104030203" pitchFamily="2" charset="-79"/>
            </a:endParaRPr>
          </a:p>
          <a:p>
            <a:pPr lvl="0" algn="ctr"/>
            <a:endParaRPr lang="it-IT" sz="1400" b="1" dirty="0">
              <a:solidFill>
                <a:srgbClr val="FFFF00"/>
              </a:solidFill>
              <a:latin typeface="+mj-lt"/>
              <a:cs typeface="Aharoni" panose="02010803020104030203" pitchFamily="2" charset="-79"/>
            </a:endParaRPr>
          </a:p>
        </p:txBody>
      </p:sp>
      <p:sp>
        <p:nvSpPr>
          <p:cNvPr id="31" name="Rettangolo 30"/>
          <p:cNvSpPr/>
          <p:nvPr/>
        </p:nvSpPr>
        <p:spPr>
          <a:xfrm rot="16200000">
            <a:off x="1583446" y="5445557"/>
            <a:ext cx="397427" cy="10431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dirty="0" smtClean="0">
                <a:solidFill>
                  <a:srgbClr val="000099"/>
                </a:solidFill>
                <a:latin typeface="+mj-lt"/>
              </a:rPr>
              <a:t>6 discipline</a:t>
            </a:r>
            <a:endParaRPr lang="it-IT" sz="1200" dirty="0">
              <a:solidFill>
                <a:srgbClr val="000099"/>
              </a:solidFill>
              <a:latin typeface="+mj-lt"/>
            </a:endParaRPr>
          </a:p>
        </p:txBody>
      </p:sp>
      <p:sp>
        <p:nvSpPr>
          <p:cNvPr id="32" name="Rettangolo 31"/>
          <p:cNvSpPr/>
          <p:nvPr/>
        </p:nvSpPr>
        <p:spPr>
          <a:xfrm>
            <a:off x="2450458" y="4449113"/>
            <a:ext cx="1224136" cy="1843782"/>
          </a:xfrm>
          <a:prstGeom prst="rect">
            <a:avLst/>
          </a:prstGeom>
          <a:solidFill>
            <a:srgbClr val="0066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dirty="0">
                <a:solidFill>
                  <a:srgbClr val="FFFF00"/>
                </a:solidFill>
                <a:latin typeface="+mj-lt"/>
                <a:cs typeface="Aharoni" panose="02010803020104030203" pitchFamily="2" charset="-79"/>
              </a:rPr>
              <a:t>Area di </a:t>
            </a:r>
            <a:r>
              <a:rPr lang="it-IT" sz="1400" b="1" dirty="0" smtClean="0">
                <a:solidFill>
                  <a:srgbClr val="FFFF00"/>
                </a:solidFill>
                <a:latin typeface="+mj-lt"/>
                <a:cs typeface="Aharoni" panose="02010803020104030203" pitchFamily="2" charset="-79"/>
              </a:rPr>
              <a:t>indirizzo</a:t>
            </a:r>
          </a:p>
          <a:p>
            <a:pPr lvl="0" algn="ctr"/>
            <a:endParaRPr lang="it-IT" sz="1400" b="1" dirty="0">
              <a:solidFill>
                <a:srgbClr val="FFFF00"/>
              </a:solidFill>
              <a:latin typeface="+mj-lt"/>
              <a:cs typeface="Aharoni" panose="02010803020104030203" pitchFamily="2" charset="-79"/>
            </a:endParaRPr>
          </a:p>
          <a:p>
            <a:pPr lvl="0" algn="ctr"/>
            <a:r>
              <a:rPr lang="it-IT" sz="2400" b="1" dirty="0" smtClean="0">
                <a:solidFill>
                  <a:srgbClr val="FFFF00"/>
                </a:solidFill>
                <a:latin typeface="+mj-lt"/>
                <a:cs typeface="Aharoni" panose="02010803020104030203" pitchFamily="2" charset="-79"/>
              </a:rPr>
              <a:t>1683</a:t>
            </a:r>
            <a:r>
              <a:rPr lang="it-IT" sz="2000" b="1" dirty="0" smtClean="0">
                <a:solidFill>
                  <a:srgbClr val="FFFF00"/>
                </a:solidFill>
                <a:latin typeface="+mj-lt"/>
                <a:cs typeface="Aharoni" panose="02010803020104030203" pitchFamily="2" charset="-79"/>
              </a:rPr>
              <a:t> </a:t>
            </a:r>
            <a:r>
              <a:rPr lang="it-IT" sz="1400" b="1" dirty="0" smtClean="0">
                <a:solidFill>
                  <a:srgbClr val="FFFF00"/>
                </a:solidFill>
                <a:latin typeface="+mj-lt"/>
                <a:cs typeface="Aharoni" panose="02010803020104030203" pitchFamily="2" charset="-79"/>
              </a:rPr>
              <a:t>h</a:t>
            </a:r>
          </a:p>
          <a:p>
            <a:pPr lvl="0" algn="ctr"/>
            <a:endParaRPr lang="it-IT" sz="1400" b="1" dirty="0">
              <a:solidFill>
                <a:srgbClr val="FFFF00"/>
              </a:solidFill>
              <a:latin typeface="+mj-lt"/>
              <a:cs typeface="Aharoni" panose="02010803020104030203" pitchFamily="2" charset="-79"/>
            </a:endParaRPr>
          </a:p>
          <a:p>
            <a:pPr lvl="0" algn="ctr"/>
            <a:endParaRPr lang="it-IT" sz="1400" b="1" dirty="0">
              <a:solidFill>
                <a:srgbClr val="FFFF00"/>
              </a:solidFill>
              <a:latin typeface="+mj-lt"/>
              <a:cs typeface="Aharoni" panose="02010803020104030203" pitchFamily="2" charset="-79"/>
            </a:endParaRPr>
          </a:p>
        </p:txBody>
      </p:sp>
      <p:sp>
        <p:nvSpPr>
          <p:cNvPr id="33" name="Rettangolo 32"/>
          <p:cNvSpPr/>
          <p:nvPr/>
        </p:nvSpPr>
        <p:spPr>
          <a:xfrm rot="16200000">
            <a:off x="2869502" y="5445557"/>
            <a:ext cx="397427" cy="10431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dirty="0" smtClean="0">
                <a:solidFill>
                  <a:srgbClr val="000099"/>
                </a:solidFill>
                <a:latin typeface="+mj-lt"/>
              </a:rPr>
              <a:t>da 4 a 7 discipline</a:t>
            </a:r>
            <a:endParaRPr lang="it-IT" sz="1200" dirty="0">
              <a:solidFill>
                <a:srgbClr val="000099"/>
              </a:solidFill>
              <a:latin typeface="+mj-lt"/>
            </a:endParaRPr>
          </a:p>
        </p:txBody>
      </p:sp>
      <p:sp>
        <p:nvSpPr>
          <p:cNvPr id="35" name="Rettangolo 34"/>
          <p:cNvSpPr/>
          <p:nvPr/>
        </p:nvSpPr>
        <p:spPr>
          <a:xfrm>
            <a:off x="5724128" y="1886754"/>
            <a:ext cx="1224136" cy="1843782"/>
          </a:xfrm>
          <a:prstGeom prst="rect">
            <a:avLst/>
          </a:prstGeom>
          <a:solidFill>
            <a:srgbClr val="C0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dirty="0">
                <a:solidFill>
                  <a:srgbClr val="FFFF00"/>
                </a:solidFill>
                <a:latin typeface="+mj-lt"/>
                <a:cs typeface="Aharoni" panose="02010803020104030203" pitchFamily="2" charset="-79"/>
              </a:rPr>
              <a:t>Area di istruzione generale</a:t>
            </a:r>
          </a:p>
          <a:p>
            <a:pPr lvl="0" algn="ctr"/>
            <a:r>
              <a:rPr lang="it-IT" sz="2400" b="1" dirty="0" smtClean="0">
                <a:solidFill>
                  <a:srgbClr val="FFFF00"/>
                </a:solidFill>
                <a:latin typeface="+mj-lt"/>
                <a:cs typeface="Aharoni" panose="02010803020104030203" pitchFamily="2" charset="-79"/>
              </a:rPr>
              <a:t>1188</a:t>
            </a:r>
            <a:r>
              <a:rPr lang="it-IT" sz="2000" b="1" dirty="0" smtClean="0">
                <a:solidFill>
                  <a:srgbClr val="FFFF00"/>
                </a:solidFill>
                <a:latin typeface="+mj-lt"/>
                <a:cs typeface="Aharoni" panose="02010803020104030203" pitchFamily="2" charset="-79"/>
              </a:rPr>
              <a:t> </a:t>
            </a:r>
            <a:r>
              <a:rPr lang="it-IT" sz="1400" b="1" dirty="0" smtClean="0">
                <a:solidFill>
                  <a:srgbClr val="FFFF00"/>
                </a:solidFill>
                <a:latin typeface="+mj-lt"/>
                <a:cs typeface="Aharoni" panose="02010803020104030203" pitchFamily="2" charset="-79"/>
              </a:rPr>
              <a:t>h</a:t>
            </a:r>
          </a:p>
          <a:p>
            <a:pPr lvl="0" algn="ctr"/>
            <a:endParaRPr lang="it-IT" sz="1400" b="1" dirty="0">
              <a:solidFill>
                <a:srgbClr val="FFFF00"/>
              </a:solidFill>
              <a:latin typeface="+mj-lt"/>
              <a:cs typeface="Aharoni" panose="02010803020104030203" pitchFamily="2" charset="-79"/>
            </a:endParaRPr>
          </a:p>
          <a:p>
            <a:pPr lvl="0" algn="ctr"/>
            <a:endParaRPr lang="it-IT" sz="1400" b="1" dirty="0">
              <a:solidFill>
                <a:srgbClr val="FFFF00"/>
              </a:solidFill>
              <a:latin typeface="+mj-lt"/>
              <a:cs typeface="Aharoni" panose="02010803020104030203" pitchFamily="2" charset="-79"/>
            </a:endParaRPr>
          </a:p>
        </p:txBody>
      </p:sp>
      <p:sp>
        <p:nvSpPr>
          <p:cNvPr id="38" name="Rettangolo 37"/>
          <p:cNvSpPr/>
          <p:nvPr/>
        </p:nvSpPr>
        <p:spPr>
          <a:xfrm>
            <a:off x="5738966" y="4453666"/>
            <a:ext cx="1224136" cy="1843782"/>
          </a:xfrm>
          <a:prstGeom prst="rect">
            <a:avLst/>
          </a:prstGeom>
          <a:solidFill>
            <a:srgbClr val="C0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dirty="0">
                <a:solidFill>
                  <a:srgbClr val="FFFF00"/>
                </a:solidFill>
                <a:latin typeface="+mj-lt"/>
                <a:cs typeface="Aharoni" panose="02010803020104030203" pitchFamily="2" charset="-79"/>
              </a:rPr>
              <a:t>Area di istruzione generale</a:t>
            </a:r>
          </a:p>
          <a:p>
            <a:pPr lvl="0" algn="ctr"/>
            <a:r>
              <a:rPr lang="it-IT" sz="2400" b="1" dirty="0" smtClean="0">
                <a:solidFill>
                  <a:srgbClr val="FFFF00"/>
                </a:solidFill>
                <a:latin typeface="+mj-lt"/>
                <a:cs typeface="Aharoni" panose="02010803020104030203" pitchFamily="2" charset="-79"/>
              </a:rPr>
              <a:t>1386</a:t>
            </a:r>
            <a:r>
              <a:rPr lang="it-IT" sz="2000" b="1" dirty="0" smtClean="0">
                <a:solidFill>
                  <a:srgbClr val="FFFF00"/>
                </a:solidFill>
                <a:latin typeface="+mj-lt"/>
                <a:cs typeface="Aharoni" panose="02010803020104030203" pitchFamily="2" charset="-79"/>
              </a:rPr>
              <a:t> </a:t>
            </a:r>
            <a:r>
              <a:rPr lang="it-IT" sz="1400" b="1" dirty="0" smtClean="0">
                <a:solidFill>
                  <a:srgbClr val="FFFF00"/>
                </a:solidFill>
                <a:latin typeface="+mj-lt"/>
                <a:cs typeface="Aharoni" panose="02010803020104030203" pitchFamily="2" charset="-79"/>
              </a:rPr>
              <a:t>h</a:t>
            </a:r>
          </a:p>
          <a:p>
            <a:pPr lvl="0" algn="ctr"/>
            <a:endParaRPr lang="it-IT" sz="1400" b="1" dirty="0">
              <a:solidFill>
                <a:srgbClr val="FFFF00"/>
              </a:solidFill>
              <a:latin typeface="+mj-lt"/>
              <a:cs typeface="Aharoni" panose="02010803020104030203" pitchFamily="2" charset="-79"/>
            </a:endParaRPr>
          </a:p>
          <a:p>
            <a:pPr lvl="0" algn="ctr"/>
            <a:endParaRPr lang="it-IT" sz="1400" b="1" dirty="0">
              <a:solidFill>
                <a:srgbClr val="FFFF00"/>
              </a:solidFill>
              <a:latin typeface="+mj-lt"/>
              <a:cs typeface="Aharoni" panose="02010803020104030203" pitchFamily="2" charset="-79"/>
            </a:endParaRPr>
          </a:p>
        </p:txBody>
      </p:sp>
      <p:sp>
        <p:nvSpPr>
          <p:cNvPr id="41" name="Rettangolo 40"/>
          <p:cNvSpPr/>
          <p:nvPr/>
        </p:nvSpPr>
        <p:spPr>
          <a:xfrm>
            <a:off x="7272300" y="1893108"/>
            <a:ext cx="1224136" cy="1843782"/>
          </a:xfrm>
          <a:prstGeom prst="rect">
            <a:avLst/>
          </a:prstGeom>
          <a:solidFill>
            <a:srgbClr val="C0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dirty="0">
                <a:solidFill>
                  <a:srgbClr val="FFFF00"/>
                </a:solidFill>
                <a:latin typeface="+mj-lt"/>
                <a:cs typeface="Aharoni" panose="02010803020104030203" pitchFamily="2" charset="-79"/>
              </a:rPr>
              <a:t>Area di </a:t>
            </a:r>
            <a:r>
              <a:rPr lang="it-IT" sz="1400" b="1" dirty="0" smtClean="0">
                <a:solidFill>
                  <a:srgbClr val="FFFF00"/>
                </a:solidFill>
                <a:latin typeface="+mj-lt"/>
                <a:cs typeface="Aharoni" panose="02010803020104030203" pitchFamily="2" charset="-79"/>
              </a:rPr>
              <a:t>indirizzo</a:t>
            </a:r>
          </a:p>
          <a:p>
            <a:pPr lvl="0" algn="ctr"/>
            <a:endParaRPr lang="it-IT" sz="1400" b="1" dirty="0">
              <a:solidFill>
                <a:srgbClr val="FFFF00"/>
              </a:solidFill>
              <a:latin typeface="+mj-lt"/>
              <a:cs typeface="Aharoni" panose="02010803020104030203" pitchFamily="2" charset="-79"/>
            </a:endParaRPr>
          </a:p>
          <a:p>
            <a:pPr lvl="0" algn="ctr"/>
            <a:r>
              <a:rPr lang="it-IT" sz="2400" b="1" dirty="0" smtClean="0">
                <a:solidFill>
                  <a:srgbClr val="FFFF00"/>
                </a:solidFill>
                <a:latin typeface="+mj-lt"/>
                <a:cs typeface="Aharoni" panose="02010803020104030203" pitchFamily="2" charset="-79"/>
              </a:rPr>
              <a:t>924 </a:t>
            </a:r>
            <a:r>
              <a:rPr lang="it-IT" sz="1400" b="1" dirty="0" smtClean="0">
                <a:solidFill>
                  <a:srgbClr val="FFFF00"/>
                </a:solidFill>
                <a:latin typeface="+mj-lt"/>
                <a:cs typeface="Aharoni" panose="02010803020104030203" pitchFamily="2" charset="-79"/>
              </a:rPr>
              <a:t>h</a:t>
            </a:r>
          </a:p>
          <a:p>
            <a:pPr lvl="0" algn="ctr"/>
            <a:endParaRPr lang="it-IT" sz="1400" b="1" dirty="0">
              <a:solidFill>
                <a:srgbClr val="FFFF00"/>
              </a:solidFill>
              <a:latin typeface="+mj-lt"/>
              <a:cs typeface="Aharoni" panose="02010803020104030203" pitchFamily="2" charset="-79"/>
            </a:endParaRPr>
          </a:p>
          <a:p>
            <a:pPr lvl="0" algn="ctr"/>
            <a:endParaRPr lang="it-IT" sz="1400" b="1" dirty="0">
              <a:solidFill>
                <a:srgbClr val="FFFF00"/>
              </a:solidFill>
              <a:latin typeface="+mj-lt"/>
              <a:cs typeface="Aharoni" panose="02010803020104030203" pitchFamily="2" charset="-79"/>
            </a:endParaRPr>
          </a:p>
        </p:txBody>
      </p:sp>
      <p:sp>
        <p:nvSpPr>
          <p:cNvPr id="42" name="Rettangolo 41"/>
          <p:cNvSpPr/>
          <p:nvPr/>
        </p:nvSpPr>
        <p:spPr>
          <a:xfrm>
            <a:off x="7279118" y="4453666"/>
            <a:ext cx="1224136" cy="1843782"/>
          </a:xfrm>
          <a:prstGeom prst="rect">
            <a:avLst/>
          </a:prstGeom>
          <a:solidFill>
            <a:srgbClr val="C0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dirty="0">
                <a:solidFill>
                  <a:srgbClr val="FFFF00"/>
                </a:solidFill>
                <a:latin typeface="+mj-lt"/>
                <a:cs typeface="Aharoni" panose="02010803020104030203" pitchFamily="2" charset="-79"/>
              </a:rPr>
              <a:t>Area di </a:t>
            </a:r>
            <a:r>
              <a:rPr lang="it-IT" sz="1400" b="1" dirty="0" smtClean="0">
                <a:solidFill>
                  <a:srgbClr val="FFFF00"/>
                </a:solidFill>
                <a:latin typeface="+mj-lt"/>
                <a:cs typeface="Aharoni" panose="02010803020104030203" pitchFamily="2" charset="-79"/>
              </a:rPr>
              <a:t>indirizzo</a:t>
            </a:r>
          </a:p>
          <a:p>
            <a:pPr lvl="0" algn="ctr"/>
            <a:r>
              <a:rPr lang="it-IT" sz="2400" b="1" dirty="0" smtClean="0">
                <a:solidFill>
                  <a:srgbClr val="FFFF00"/>
                </a:solidFill>
                <a:latin typeface="+mj-lt"/>
                <a:cs typeface="Aharoni" panose="02010803020104030203" pitchFamily="2" charset="-79"/>
              </a:rPr>
              <a:t>1782</a:t>
            </a:r>
            <a:r>
              <a:rPr lang="it-IT" sz="2000" b="1" dirty="0" smtClean="0">
                <a:solidFill>
                  <a:srgbClr val="FFFF00"/>
                </a:solidFill>
                <a:latin typeface="+mj-lt"/>
                <a:cs typeface="Aharoni" panose="02010803020104030203" pitchFamily="2" charset="-79"/>
              </a:rPr>
              <a:t> </a:t>
            </a:r>
            <a:r>
              <a:rPr lang="it-IT" sz="1400" b="1" dirty="0" smtClean="0">
                <a:solidFill>
                  <a:srgbClr val="FFFF00"/>
                </a:solidFill>
                <a:latin typeface="+mj-lt"/>
                <a:cs typeface="Aharoni" panose="02010803020104030203" pitchFamily="2" charset="-79"/>
              </a:rPr>
              <a:t>h</a:t>
            </a:r>
          </a:p>
          <a:p>
            <a:pPr lvl="0" algn="ctr"/>
            <a:endParaRPr lang="it-IT" sz="1400" b="1" dirty="0">
              <a:solidFill>
                <a:srgbClr val="FFFF00"/>
              </a:solidFill>
              <a:latin typeface="+mj-lt"/>
              <a:cs typeface="Aharoni" panose="02010803020104030203" pitchFamily="2" charset="-79"/>
            </a:endParaRPr>
          </a:p>
          <a:p>
            <a:pPr lvl="0" algn="ctr"/>
            <a:endParaRPr lang="it-IT" sz="1400" b="1" dirty="0">
              <a:solidFill>
                <a:srgbClr val="FFFF00"/>
              </a:solidFill>
              <a:latin typeface="+mj-lt"/>
              <a:cs typeface="Aharoni" panose="02010803020104030203" pitchFamily="2" charset="-79"/>
            </a:endParaRPr>
          </a:p>
        </p:txBody>
      </p:sp>
      <p:sp>
        <p:nvSpPr>
          <p:cNvPr id="43" name="Rettangolo 42"/>
          <p:cNvSpPr/>
          <p:nvPr/>
        </p:nvSpPr>
        <p:spPr>
          <a:xfrm>
            <a:off x="5148064" y="1893108"/>
            <a:ext cx="432048" cy="179549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rgbClr val="000099"/>
                </a:solidFill>
                <a:latin typeface="+mj-lt"/>
              </a:rPr>
              <a:t>1° </a:t>
            </a:r>
          </a:p>
          <a:p>
            <a:pPr algn="ctr"/>
            <a:r>
              <a:rPr lang="it-IT" sz="1400" b="1" dirty="0" smtClean="0">
                <a:solidFill>
                  <a:srgbClr val="000099"/>
                </a:solidFill>
                <a:latin typeface="+mj-lt"/>
              </a:rPr>
              <a:t>B</a:t>
            </a:r>
          </a:p>
          <a:p>
            <a:pPr algn="ctr"/>
            <a:r>
              <a:rPr lang="it-IT" sz="1400" b="1" dirty="0" smtClean="0">
                <a:solidFill>
                  <a:srgbClr val="000099"/>
                </a:solidFill>
                <a:latin typeface="+mj-lt"/>
              </a:rPr>
              <a:t>I</a:t>
            </a:r>
          </a:p>
          <a:p>
            <a:pPr algn="ctr"/>
            <a:r>
              <a:rPr lang="it-IT" sz="1400" b="1" dirty="0" smtClean="0">
                <a:solidFill>
                  <a:srgbClr val="000099"/>
                </a:solidFill>
                <a:latin typeface="+mj-lt"/>
              </a:rPr>
              <a:t>E</a:t>
            </a:r>
          </a:p>
          <a:p>
            <a:pPr algn="ctr"/>
            <a:r>
              <a:rPr lang="it-IT" sz="1400" b="1" dirty="0" smtClean="0">
                <a:solidFill>
                  <a:srgbClr val="000099"/>
                </a:solidFill>
                <a:latin typeface="+mj-lt"/>
              </a:rPr>
              <a:t>N</a:t>
            </a:r>
          </a:p>
          <a:p>
            <a:pPr algn="ctr"/>
            <a:r>
              <a:rPr lang="it-IT" sz="1400" b="1" dirty="0" smtClean="0">
                <a:solidFill>
                  <a:srgbClr val="000099"/>
                </a:solidFill>
                <a:latin typeface="+mj-lt"/>
              </a:rPr>
              <a:t>N</a:t>
            </a:r>
          </a:p>
          <a:p>
            <a:pPr algn="ctr"/>
            <a:r>
              <a:rPr lang="it-IT" sz="1400" b="1" dirty="0" smtClean="0">
                <a:solidFill>
                  <a:srgbClr val="000099"/>
                </a:solidFill>
                <a:latin typeface="+mj-lt"/>
              </a:rPr>
              <a:t>I</a:t>
            </a:r>
          </a:p>
          <a:p>
            <a:pPr algn="ctr"/>
            <a:r>
              <a:rPr lang="it-IT" sz="1400" b="1" dirty="0" smtClean="0">
                <a:solidFill>
                  <a:srgbClr val="000099"/>
                </a:solidFill>
                <a:latin typeface="+mj-lt"/>
              </a:rPr>
              <a:t>O</a:t>
            </a:r>
            <a:endParaRPr lang="it-IT" sz="1400" b="1" dirty="0">
              <a:solidFill>
                <a:srgbClr val="000099"/>
              </a:solidFill>
              <a:latin typeface="+mj-lt"/>
            </a:endParaRPr>
          </a:p>
        </p:txBody>
      </p:sp>
      <p:sp>
        <p:nvSpPr>
          <p:cNvPr id="45" name="Rettangolo 44"/>
          <p:cNvSpPr/>
          <p:nvPr/>
        </p:nvSpPr>
        <p:spPr>
          <a:xfrm>
            <a:off x="5148064" y="4449113"/>
            <a:ext cx="432048" cy="18423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rgbClr val="000099"/>
                </a:solidFill>
                <a:latin typeface="+mj-lt"/>
              </a:rPr>
              <a:t>T</a:t>
            </a:r>
          </a:p>
          <a:p>
            <a:pPr algn="ctr"/>
            <a:r>
              <a:rPr lang="it-IT" sz="1200" b="1" dirty="0" smtClean="0">
                <a:solidFill>
                  <a:srgbClr val="000099"/>
                </a:solidFill>
                <a:latin typeface="+mj-lt"/>
              </a:rPr>
              <a:t>R</a:t>
            </a:r>
          </a:p>
          <a:p>
            <a:pPr algn="ctr"/>
            <a:r>
              <a:rPr lang="it-IT" sz="1200" b="1" dirty="0">
                <a:solidFill>
                  <a:srgbClr val="000099"/>
                </a:solidFill>
                <a:latin typeface="+mj-lt"/>
              </a:rPr>
              <a:t>I</a:t>
            </a:r>
            <a:endParaRPr lang="it-IT" sz="1200" b="1" dirty="0" smtClean="0">
              <a:solidFill>
                <a:srgbClr val="000099"/>
              </a:solidFill>
              <a:latin typeface="+mj-lt"/>
            </a:endParaRPr>
          </a:p>
          <a:p>
            <a:pPr algn="ctr"/>
            <a:r>
              <a:rPr lang="it-IT" sz="1200" b="1" dirty="0" smtClean="0">
                <a:solidFill>
                  <a:srgbClr val="000099"/>
                </a:solidFill>
                <a:latin typeface="+mj-lt"/>
              </a:rPr>
              <a:t>E</a:t>
            </a:r>
          </a:p>
          <a:p>
            <a:pPr algn="ctr"/>
            <a:r>
              <a:rPr lang="it-IT" sz="1200" b="1" dirty="0" smtClean="0">
                <a:solidFill>
                  <a:srgbClr val="000099"/>
                </a:solidFill>
                <a:latin typeface="+mj-lt"/>
              </a:rPr>
              <a:t>N</a:t>
            </a:r>
          </a:p>
          <a:p>
            <a:pPr algn="ctr"/>
            <a:r>
              <a:rPr lang="it-IT" sz="1200" b="1" dirty="0" smtClean="0">
                <a:solidFill>
                  <a:srgbClr val="000099"/>
                </a:solidFill>
                <a:latin typeface="+mj-lt"/>
              </a:rPr>
              <a:t>N</a:t>
            </a:r>
          </a:p>
          <a:p>
            <a:pPr algn="ctr"/>
            <a:r>
              <a:rPr lang="it-IT" sz="1200" b="1" dirty="0" smtClean="0">
                <a:solidFill>
                  <a:srgbClr val="000099"/>
                </a:solidFill>
                <a:latin typeface="+mj-lt"/>
              </a:rPr>
              <a:t>I</a:t>
            </a:r>
          </a:p>
          <a:p>
            <a:pPr algn="ctr"/>
            <a:r>
              <a:rPr lang="it-IT" sz="1200" b="1" dirty="0" smtClean="0">
                <a:solidFill>
                  <a:srgbClr val="000099"/>
                </a:solidFill>
                <a:latin typeface="+mj-lt"/>
              </a:rPr>
              <a:t>O</a:t>
            </a:r>
          </a:p>
          <a:p>
            <a:pPr algn="ctr"/>
            <a:endParaRPr lang="it-IT" sz="1200" b="1" dirty="0" smtClean="0">
              <a:solidFill>
                <a:srgbClr val="000099"/>
              </a:solidFill>
              <a:latin typeface="+mj-lt"/>
            </a:endParaRPr>
          </a:p>
        </p:txBody>
      </p:sp>
      <p:sp>
        <p:nvSpPr>
          <p:cNvPr id="46" name="Rettangolo 45"/>
          <p:cNvSpPr/>
          <p:nvPr/>
        </p:nvSpPr>
        <p:spPr>
          <a:xfrm rot="16200000">
            <a:off x="6137482" y="2898173"/>
            <a:ext cx="397427" cy="10431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dirty="0" smtClean="0">
                <a:solidFill>
                  <a:srgbClr val="000099"/>
                </a:solidFill>
                <a:latin typeface="+mj-lt"/>
              </a:rPr>
              <a:t>3 assi culturali</a:t>
            </a:r>
            <a:endParaRPr lang="it-IT" sz="1200" dirty="0">
              <a:solidFill>
                <a:srgbClr val="000099"/>
              </a:solidFill>
              <a:latin typeface="+mj-lt"/>
            </a:endParaRPr>
          </a:p>
        </p:txBody>
      </p:sp>
      <p:sp>
        <p:nvSpPr>
          <p:cNvPr id="47" name="Rettangolo 46"/>
          <p:cNvSpPr/>
          <p:nvPr/>
        </p:nvSpPr>
        <p:spPr>
          <a:xfrm rot="16200000">
            <a:off x="6887324" y="2672259"/>
            <a:ext cx="517689" cy="270053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b="1" dirty="0">
                <a:solidFill>
                  <a:srgbClr val="000099"/>
                </a:solidFill>
                <a:latin typeface="+mj-lt"/>
              </a:rPr>
              <a:t>d</a:t>
            </a:r>
            <a:r>
              <a:rPr lang="it-IT" sz="1200" b="1" dirty="0" smtClean="0">
                <a:solidFill>
                  <a:srgbClr val="000099"/>
                </a:solidFill>
                <a:latin typeface="+mj-lt"/>
              </a:rPr>
              <a:t>i cui 246 h personalizzazione apprendimenti</a:t>
            </a:r>
            <a:endParaRPr lang="it-IT" sz="1200" b="1" dirty="0">
              <a:solidFill>
                <a:srgbClr val="000099"/>
              </a:solidFill>
              <a:latin typeface="+mj-lt"/>
            </a:endParaRPr>
          </a:p>
        </p:txBody>
      </p:sp>
      <p:sp>
        <p:nvSpPr>
          <p:cNvPr id="48" name="Rettangolo 47"/>
          <p:cNvSpPr/>
          <p:nvPr/>
        </p:nvSpPr>
        <p:spPr>
          <a:xfrm rot="16200000">
            <a:off x="7685654" y="2913139"/>
            <a:ext cx="397427" cy="10431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dirty="0" smtClean="0">
                <a:solidFill>
                  <a:srgbClr val="000099"/>
                </a:solidFill>
                <a:latin typeface="+mj-lt"/>
              </a:rPr>
              <a:t>asse </a:t>
            </a:r>
            <a:r>
              <a:rPr lang="it-IT" sz="1200" dirty="0" err="1" smtClean="0">
                <a:solidFill>
                  <a:srgbClr val="000099"/>
                </a:solidFill>
                <a:latin typeface="+mj-lt"/>
              </a:rPr>
              <a:t>scient</a:t>
            </a:r>
            <a:r>
              <a:rPr lang="it-IT" sz="1200" dirty="0" smtClean="0">
                <a:solidFill>
                  <a:srgbClr val="000099"/>
                </a:solidFill>
                <a:latin typeface="+mj-lt"/>
              </a:rPr>
              <a:t>./</a:t>
            </a:r>
            <a:r>
              <a:rPr lang="it-IT" sz="1200" dirty="0" err="1" smtClean="0">
                <a:solidFill>
                  <a:srgbClr val="000099"/>
                </a:solidFill>
                <a:latin typeface="+mj-lt"/>
              </a:rPr>
              <a:t>tecn</a:t>
            </a:r>
            <a:r>
              <a:rPr lang="it-IT" sz="1200" dirty="0" smtClean="0">
                <a:solidFill>
                  <a:srgbClr val="000099"/>
                </a:solidFill>
                <a:latin typeface="+mj-lt"/>
              </a:rPr>
              <a:t>.</a:t>
            </a:r>
            <a:endParaRPr lang="it-IT" sz="1200" dirty="0">
              <a:solidFill>
                <a:srgbClr val="000099"/>
              </a:solidFill>
              <a:latin typeface="+mj-lt"/>
            </a:endParaRPr>
          </a:p>
        </p:txBody>
      </p:sp>
      <p:sp>
        <p:nvSpPr>
          <p:cNvPr id="49" name="Rettangolo 48"/>
          <p:cNvSpPr/>
          <p:nvPr/>
        </p:nvSpPr>
        <p:spPr>
          <a:xfrm rot="16200000">
            <a:off x="6137482" y="5394164"/>
            <a:ext cx="397427" cy="10431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dirty="0" smtClean="0">
                <a:solidFill>
                  <a:srgbClr val="000099"/>
                </a:solidFill>
                <a:latin typeface="+mj-lt"/>
              </a:rPr>
              <a:t>3 assi culturali</a:t>
            </a:r>
            <a:endParaRPr lang="it-IT" sz="1200" dirty="0">
              <a:solidFill>
                <a:srgbClr val="000099"/>
              </a:solidFill>
              <a:latin typeface="+mj-lt"/>
            </a:endParaRPr>
          </a:p>
        </p:txBody>
      </p:sp>
      <p:sp>
        <p:nvSpPr>
          <p:cNvPr id="50" name="Rettangolo 49"/>
          <p:cNvSpPr/>
          <p:nvPr/>
        </p:nvSpPr>
        <p:spPr>
          <a:xfrm rot="16200000">
            <a:off x="7573357" y="5383099"/>
            <a:ext cx="660830" cy="10431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200" dirty="0">
                <a:solidFill>
                  <a:srgbClr val="000099"/>
                </a:solidFill>
                <a:latin typeface="+mj-lt"/>
              </a:rPr>
              <a:t>asse </a:t>
            </a:r>
            <a:r>
              <a:rPr lang="it-IT" sz="1200" dirty="0" err="1" smtClean="0">
                <a:solidFill>
                  <a:srgbClr val="000099"/>
                </a:solidFill>
                <a:latin typeface="+mj-lt"/>
              </a:rPr>
              <a:t>scient</a:t>
            </a:r>
            <a:r>
              <a:rPr lang="it-IT" sz="1200" dirty="0" smtClean="0">
                <a:solidFill>
                  <a:srgbClr val="000099"/>
                </a:solidFill>
                <a:latin typeface="+mj-lt"/>
              </a:rPr>
              <a:t>./</a:t>
            </a:r>
            <a:r>
              <a:rPr lang="it-IT" sz="1200" dirty="0" err="1" smtClean="0">
                <a:solidFill>
                  <a:srgbClr val="000099"/>
                </a:solidFill>
                <a:latin typeface="+mj-lt"/>
              </a:rPr>
              <a:t>tecn</a:t>
            </a:r>
            <a:r>
              <a:rPr lang="it-IT" sz="1200" dirty="0" smtClean="0">
                <a:solidFill>
                  <a:srgbClr val="000099"/>
                </a:solidFill>
                <a:latin typeface="+mj-lt"/>
              </a:rPr>
              <a:t>.</a:t>
            </a:r>
          </a:p>
          <a:p>
            <a:pPr algn="ctr"/>
            <a:r>
              <a:rPr lang="it-IT" sz="1200" dirty="0" smtClean="0">
                <a:solidFill>
                  <a:srgbClr val="000099"/>
                </a:solidFill>
                <a:latin typeface="+mj-lt"/>
              </a:rPr>
              <a:t>.</a:t>
            </a:r>
            <a:endParaRPr lang="it-IT" sz="1200" dirty="0">
              <a:solidFill>
                <a:srgbClr val="000099"/>
              </a:solidFill>
              <a:latin typeface="+mj-lt"/>
            </a:endParaRPr>
          </a:p>
        </p:txBody>
      </p:sp>
      <p:sp>
        <p:nvSpPr>
          <p:cNvPr id="10" name="Rettangolo 9"/>
          <p:cNvSpPr/>
          <p:nvPr/>
        </p:nvSpPr>
        <p:spPr>
          <a:xfrm>
            <a:off x="1182708" y="1052736"/>
            <a:ext cx="2309172" cy="432048"/>
          </a:xfrm>
          <a:prstGeom prst="rect">
            <a:avLst/>
          </a:prstGeom>
          <a:solidFill>
            <a:srgbClr val="0066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latin typeface="+mj-lt"/>
              </a:rPr>
              <a:t>D.P.R. 87/2010</a:t>
            </a:r>
            <a:endParaRPr lang="it-IT" b="1" dirty="0">
              <a:latin typeface="+mj-lt"/>
            </a:endParaRPr>
          </a:p>
        </p:txBody>
      </p:sp>
      <p:sp>
        <p:nvSpPr>
          <p:cNvPr id="51" name="Rettangolo 50"/>
          <p:cNvSpPr/>
          <p:nvPr/>
        </p:nvSpPr>
        <p:spPr>
          <a:xfrm>
            <a:off x="5829486" y="1052736"/>
            <a:ext cx="2309172" cy="432048"/>
          </a:xfrm>
          <a:prstGeom prst="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latin typeface="+mj-lt"/>
              </a:rPr>
              <a:t>D. </a:t>
            </a:r>
            <a:r>
              <a:rPr lang="it-IT" b="1" dirty="0" err="1" smtClean="0">
                <a:solidFill>
                  <a:srgbClr val="FFFF00"/>
                </a:solidFill>
                <a:latin typeface="+mj-lt"/>
              </a:rPr>
              <a:t>Lgs</a:t>
            </a:r>
            <a:r>
              <a:rPr lang="it-IT" b="1" dirty="0" smtClean="0">
                <a:solidFill>
                  <a:srgbClr val="FFFF00"/>
                </a:solidFill>
                <a:latin typeface="+mj-lt"/>
              </a:rPr>
              <a:t>. 61/2017</a:t>
            </a:r>
            <a:endParaRPr lang="it-IT" b="1" dirty="0">
              <a:solidFill>
                <a:srgbClr val="FFFF00"/>
              </a:solidFill>
              <a:latin typeface="+mj-lt"/>
            </a:endParaRPr>
          </a:p>
        </p:txBody>
      </p:sp>
      <p:sp>
        <p:nvSpPr>
          <p:cNvPr id="34" name="Freccia a destra rientrata 33"/>
          <p:cNvSpPr/>
          <p:nvPr/>
        </p:nvSpPr>
        <p:spPr>
          <a:xfrm>
            <a:off x="3851920" y="4963844"/>
            <a:ext cx="1127907" cy="753193"/>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b="1" dirty="0">
              <a:solidFill>
                <a:schemeClr val="tx1"/>
              </a:solidFill>
              <a:latin typeface="+mj-lt"/>
            </a:endParaRPr>
          </a:p>
        </p:txBody>
      </p:sp>
    </p:spTree>
    <p:extLst>
      <p:ext uri="{BB962C8B-B14F-4D97-AF65-F5344CB8AC3E}">
        <p14:creationId xmlns:p14="http://schemas.microsoft.com/office/powerpoint/2010/main" val="214257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circle(in)">
                                      <p:cBhvr>
                                        <p:cTn id="7" dur="20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circle(in)">
                                      <p:cBhvr>
                                        <p:cTn id="12" dur="2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86000" y="285728"/>
            <a:ext cx="6172200" cy="1714512"/>
          </a:xfrm>
        </p:spPr>
        <p:txBody>
          <a:bodyPr>
            <a:noAutofit/>
          </a:bodyPr>
          <a:lstStyle/>
          <a:p>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2000" dirty="0" smtClean="0">
                <a:solidFill>
                  <a:schemeClr val="tx1"/>
                </a:solidFill>
              </a:rPr>
              <a:t>decreto legislativo 61/2017 adottato in attuazione della delega conferita al Governo dalla norma di cui all’articolo 1, comma 181, lettera d), della legge n. 107 del 2015</a:t>
            </a:r>
            <a:r>
              <a:rPr lang="it-IT" sz="1800" dirty="0" smtClean="0"/>
              <a:t/>
            </a:r>
            <a:br>
              <a:rPr lang="it-IT" sz="1800" dirty="0" smtClean="0"/>
            </a:br>
            <a:endParaRPr lang="it-IT" sz="1800" dirty="0"/>
          </a:p>
        </p:txBody>
      </p:sp>
      <p:sp>
        <p:nvSpPr>
          <p:cNvPr id="3" name="Sottotitolo 2"/>
          <p:cNvSpPr>
            <a:spLocks noGrp="1"/>
          </p:cNvSpPr>
          <p:nvPr>
            <p:ph type="subTitle" idx="1"/>
          </p:nvPr>
        </p:nvSpPr>
        <p:spPr>
          <a:xfrm>
            <a:off x="2286000" y="2071678"/>
            <a:ext cx="6172200" cy="4303244"/>
          </a:xfrm>
        </p:spPr>
        <p:txBody>
          <a:bodyPr>
            <a:normAutofit fontScale="92500" lnSpcReduction="10000"/>
          </a:bodyPr>
          <a:lstStyle/>
          <a:p>
            <a:r>
              <a:rPr lang="it-IT" sz="2200" dirty="0" smtClean="0"/>
              <a:t>Il contenuto della delega:</a:t>
            </a:r>
          </a:p>
          <a:p>
            <a:endParaRPr lang="it-IT" dirty="0" smtClean="0"/>
          </a:p>
          <a:p>
            <a:r>
              <a:rPr lang="it-IT" dirty="0" smtClean="0"/>
              <a:t>“ Operare la revisione dei percorsi dell'istruzione professionale, nonché il raccordo con i percorsi dell'istruzione e formazione professionale (</a:t>
            </a:r>
            <a:r>
              <a:rPr lang="it-IT" dirty="0" err="1" smtClean="0"/>
              <a:t>IeFP</a:t>
            </a:r>
            <a:r>
              <a:rPr lang="it-IT" dirty="0" smtClean="0"/>
              <a:t>) nel rispetto del riparto di competenze legislative previsto dall’articolo 117 della Costituzione, attraverso:</a:t>
            </a:r>
            <a:endParaRPr lang="it-IT" i="1" dirty="0" smtClean="0"/>
          </a:p>
          <a:p>
            <a:pPr marL="342900" indent="-342900">
              <a:buAutoNum type="arabicParenR"/>
            </a:pPr>
            <a:r>
              <a:rPr lang="it-IT" i="1" dirty="0" smtClean="0">
                <a:solidFill>
                  <a:srgbClr val="FF0000"/>
                </a:solidFill>
              </a:rPr>
              <a:t>la ridefinizione degli indirizzi, delle articolazioni delle opzioni dell'istruzione professionale; </a:t>
            </a:r>
          </a:p>
          <a:p>
            <a:pPr marL="342900" indent="-342900">
              <a:buAutoNum type="arabicParenR"/>
            </a:pPr>
            <a:r>
              <a:rPr lang="it-IT" i="1" dirty="0" smtClean="0">
                <a:solidFill>
                  <a:srgbClr val="FF0000"/>
                </a:solidFill>
              </a:rPr>
              <a:t>il potenziamento delle attività didattiche </a:t>
            </a:r>
            <a:r>
              <a:rPr lang="it-IT" i="1" dirty="0" err="1" smtClean="0">
                <a:solidFill>
                  <a:srgbClr val="FF0000"/>
                </a:solidFill>
              </a:rPr>
              <a:t>laboratoriali</a:t>
            </a:r>
            <a:r>
              <a:rPr lang="it-IT" i="1" dirty="0" smtClean="0">
                <a:solidFill>
                  <a:srgbClr val="FF0000"/>
                </a:solidFill>
              </a:rPr>
              <a:t> anche attraverso una rimodulazione, a parità  di  tempo  scolastico, dei quadri orari degli  indirizzi, con  particolare  riferimento  al primo biennio</a:t>
            </a:r>
            <a:r>
              <a:rPr lang="it-IT" i="1" dirty="0" smtClean="0"/>
              <a:t>” </a:t>
            </a:r>
            <a:endParaRPr lang="it-IT" dirty="0" smtClean="0"/>
          </a:p>
          <a:p>
            <a:endParaRPr lang="it-IT" dirty="0"/>
          </a:p>
        </p:txBody>
      </p:sp>
    </p:spTree>
    <p:extLst>
      <p:ext uri="{BB962C8B-B14F-4D97-AF65-F5344CB8AC3E}">
        <p14:creationId xmlns:p14="http://schemas.microsoft.com/office/powerpoint/2010/main" val="791057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939784"/>
          </a:xfrm>
        </p:spPr>
        <p:txBody>
          <a:bodyPr>
            <a:noAutofit/>
          </a:bodyPr>
          <a:lstStyle/>
          <a:p>
            <a:r>
              <a:rPr lang="it-IT" sz="3200" dirty="0" smtClean="0">
                <a:solidFill>
                  <a:schemeClr val="tx1"/>
                </a:solidFill>
              </a:rPr>
              <a:t>Il regolamento di cui all’art. 3 comma 3 del </a:t>
            </a:r>
            <a:r>
              <a:rPr lang="it-IT" sz="3200" dirty="0" err="1" smtClean="0">
                <a:solidFill>
                  <a:schemeClr val="tx1"/>
                </a:solidFill>
              </a:rPr>
              <a:t>d.Lgs</a:t>
            </a:r>
            <a:r>
              <a:rPr lang="it-IT" sz="3200" dirty="0" smtClean="0">
                <a:solidFill>
                  <a:schemeClr val="tx1"/>
                </a:solidFill>
              </a:rPr>
              <a:t> 61/2017</a:t>
            </a:r>
            <a:endParaRPr lang="it-IT" sz="3200" dirty="0">
              <a:solidFill>
                <a:schemeClr val="tx1"/>
              </a:solidFill>
            </a:endParaRPr>
          </a:p>
        </p:txBody>
      </p:sp>
      <p:sp>
        <p:nvSpPr>
          <p:cNvPr id="3" name="Segnaposto contenuto 2"/>
          <p:cNvSpPr>
            <a:spLocks noGrp="1"/>
          </p:cNvSpPr>
          <p:nvPr>
            <p:ph sz="quarter" idx="1"/>
          </p:nvPr>
        </p:nvSpPr>
        <p:spPr/>
        <p:txBody>
          <a:bodyPr>
            <a:normAutofit lnSpcReduction="10000"/>
          </a:bodyPr>
          <a:lstStyle/>
          <a:p>
            <a:pPr marL="0" indent="0">
              <a:buNone/>
            </a:pPr>
            <a:r>
              <a:rPr lang="it-IT" dirty="0" smtClean="0"/>
              <a:t>Il Decreto, di natura regolamentare, previa intesa in Conferenza permanente e di concerto con MEF, MLPS, </a:t>
            </a:r>
            <a:r>
              <a:rPr lang="it-IT" dirty="0" err="1" smtClean="0"/>
              <a:t>Min</a:t>
            </a:r>
            <a:r>
              <a:rPr lang="it-IT" dirty="0" err="1"/>
              <a:t>.</a:t>
            </a:r>
            <a:r>
              <a:rPr lang="it-IT" dirty="0" err="1" smtClean="0"/>
              <a:t>salute</a:t>
            </a:r>
            <a:r>
              <a:rPr lang="it-IT" dirty="0" smtClean="0"/>
              <a:t>, contiene:</a:t>
            </a:r>
          </a:p>
          <a:p>
            <a:r>
              <a:rPr lang="it-IT" dirty="0" smtClean="0"/>
              <a:t>- i profili di uscita degli indirizzi di studio  con i relativi risultati di apprendimento, declinati in termini di competenze, abilità e conoscenze</a:t>
            </a:r>
          </a:p>
          <a:p>
            <a:r>
              <a:rPr lang="it-IT" dirty="0" smtClean="0"/>
              <a:t>- il riferimento degli indirizzi di studio alle attività economiche referenziate ai codici ATECO</a:t>
            </a:r>
          </a:p>
          <a:p>
            <a:r>
              <a:rPr lang="it-IT" dirty="0" smtClean="0"/>
              <a:t>- le indicazioni per il passaggio al nuovo ordinamento</a:t>
            </a:r>
          </a:p>
          <a:p>
            <a:r>
              <a:rPr lang="it-IT" dirty="0" smtClean="0"/>
              <a:t>- le indicazioni per la correlazione tra le qualifiche e i diplomi professionali e gli indirizzi dei percorsi quinquennali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939784"/>
          </a:xfrm>
        </p:spPr>
        <p:txBody>
          <a:bodyPr>
            <a:noAutofit/>
          </a:bodyPr>
          <a:lstStyle/>
          <a:p>
            <a:r>
              <a:rPr lang="it-IT" sz="3200" dirty="0" smtClean="0">
                <a:solidFill>
                  <a:schemeClr val="tx1"/>
                </a:solidFill>
              </a:rPr>
              <a:t>Il regolamento di cui all’art. 3 comma 3 del </a:t>
            </a:r>
            <a:r>
              <a:rPr lang="it-IT" sz="3200" dirty="0" err="1" smtClean="0">
                <a:solidFill>
                  <a:schemeClr val="tx1"/>
                </a:solidFill>
              </a:rPr>
              <a:t>d.Lgs</a:t>
            </a:r>
            <a:r>
              <a:rPr lang="it-IT" sz="3200" dirty="0" smtClean="0">
                <a:solidFill>
                  <a:schemeClr val="tx1"/>
                </a:solidFill>
              </a:rPr>
              <a:t> 61/2017</a:t>
            </a:r>
            <a:endParaRPr lang="it-IT" sz="3200" dirty="0">
              <a:solidFill>
                <a:schemeClr val="tx1"/>
              </a:solidFill>
            </a:endParaRPr>
          </a:p>
        </p:txBody>
      </p:sp>
      <p:sp>
        <p:nvSpPr>
          <p:cNvPr id="3" name="Segnaposto contenuto 2"/>
          <p:cNvSpPr>
            <a:spLocks noGrp="1"/>
          </p:cNvSpPr>
          <p:nvPr>
            <p:ph sz="quarter" idx="1"/>
          </p:nvPr>
        </p:nvSpPr>
        <p:spPr/>
        <p:txBody>
          <a:bodyPr>
            <a:normAutofit/>
          </a:bodyPr>
          <a:lstStyle/>
          <a:p>
            <a:pPr marL="0" indent="0">
              <a:buNone/>
            </a:pPr>
            <a:endParaRPr lang="it-IT" dirty="0" smtClean="0"/>
          </a:p>
          <a:p>
            <a:pPr marL="0" indent="0">
              <a:buNone/>
            </a:pPr>
            <a:r>
              <a:rPr lang="it-IT" b="1" dirty="0" smtClean="0"/>
              <a:t>ALLEGATO N.1 (l’area di istruzione generale)</a:t>
            </a:r>
          </a:p>
          <a:p>
            <a:pPr marL="0" indent="0" algn="ctr">
              <a:buNone/>
            </a:pPr>
            <a:r>
              <a:rPr lang="it-IT" sz="2000" dirty="0" smtClean="0"/>
              <a:t>contiene</a:t>
            </a:r>
          </a:p>
          <a:p>
            <a:pPr marL="0" indent="0">
              <a:buNone/>
            </a:pPr>
            <a:endParaRPr lang="it-IT" dirty="0" smtClean="0"/>
          </a:p>
          <a:p>
            <a:pPr marL="0" indent="0">
              <a:buNone/>
            </a:pPr>
            <a:r>
              <a:rPr lang="it-IT" dirty="0" smtClean="0"/>
              <a:t>I risultati di apprendimento delle attività e degli insegnamenti di istruzione generale, declinati in termini di competenze, abilità e conoscenze, nell’ambito degli assi culturali che caratterizzano  i percorsi di istruzione professionale nel biennio e nel triennio</a:t>
            </a:r>
          </a:p>
        </p:txBody>
      </p:sp>
    </p:spTree>
    <p:extLst>
      <p:ext uri="{BB962C8B-B14F-4D97-AF65-F5344CB8AC3E}">
        <p14:creationId xmlns:p14="http://schemas.microsoft.com/office/powerpoint/2010/main" val="1555211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939784"/>
          </a:xfrm>
        </p:spPr>
        <p:txBody>
          <a:bodyPr>
            <a:noAutofit/>
          </a:bodyPr>
          <a:lstStyle/>
          <a:p>
            <a:r>
              <a:rPr lang="it-IT" sz="3200" dirty="0" smtClean="0">
                <a:solidFill>
                  <a:schemeClr val="tx1"/>
                </a:solidFill>
              </a:rPr>
              <a:t>Il regolamento di cui all’art. 3 comma 3 del </a:t>
            </a:r>
            <a:r>
              <a:rPr lang="it-IT" sz="3200" dirty="0" err="1" smtClean="0">
                <a:solidFill>
                  <a:schemeClr val="tx1"/>
                </a:solidFill>
              </a:rPr>
              <a:t>d.Lgs</a:t>
            </a:r>
            <a:r>
              <a:rPr lang="it-IT" sz="3200" dirty="0" smtClean="0">
                <a:solidFill>
                  <a:schemeClr val="tx1"/>
                </a:solidFill>
              </a:rPr>
              <a:t> 61/2017</a:t>
            </a:r>
            <a:endParaRPr lang="it-IT" sz="3200" dirty="0">
              <a:solidFill>
                <a:schemeClr val="tx1"/>
              </a:solidFill>
            </a:endParaRPr>
          </a:p>
        </p:txBody>
      </p:sp>
      <p:sp>
        <p:nvSpPr>
          <p:cNvPr id="3" name="Segnaposto contenuto 2"/>
          <p:cNvSpPr>
            <a:spLocks noGrp="1"/>
          </p:cNvSpPr>
          <p:nvPr>
            <p:ph sz="quarter" idx="1"/>
          </p:nvPr>
        </p:nvSpPr>
        <p:spPr/>
        <p:txBody>
          <a:bodyPr>
            <a:normAutofit fontScale="92500" lnSpcReduction="10000"/>
          </a:bodyPr>
          <a:lstStyle/>
          <a:p>
            <a:pPr marL="0" indent="0">
              <a:buNone/>
            </a:pPr>
            <a:endParaRPr lang="it-IT" dirty="0" smtClean="0"/>
          </a:p>
          <a:p>
            <a:pPr marL="0" indent="0" algn="ctr">
              <a:buNone/>
            </a:pPr>
            <a:r>
              <a:rPr lang="it-IT" sz="2600" b="1" dirty="0" smtClean="0"/>
              <a:t>ALLEGATO N.2 (i profili di indirizzo)</a:t>
            </a:r>
          </a:p>
          <a:p>
            <a:pPr marL="0" indent="0" algn="ctr">
              <a:buNone/>
            </a:pPr>
            <a:r>
              <a:rPr lang="it-IT" sz="1900" dirty="0" smtClean="0"/>
              <a:t>contiene</a:t>
            </a:r>
          </a:p>
          <a:p>
            <a:pPr marL="0" indent="0">
              <a:buNone/>
            </a:pPr>
            <a:endParaRPr lang="it-IT" dirty="0"/>
          </a:p>
          <a:p>
            <a:pPr marL="0" indent="0">
              <a:buNone/>
            </a:pPr>
            <a:r>
              <a:rPr lang="it-IT" dirty="0" smtClean="0"/>
              <a:t>I profili di uscita degli undici indirizzi di studio del percorsi di IP e i relativi risultati di apprendimento, declinati in termini di competenze, di abilità minime e di conoscenze essenziali (profili unitari)</a:t>
            </a:r>
          </a:p>
          <a:p>
            <a:pPr marL="0" indent="0">
              <a:buNone/>
            </a:pPr>
            <a:endParaRPr lang="it-IT" dirty="0" smtClean="0"/>
          </a:p>
          <a:p>
            <a:pPr marL="0" indent="0" algn="just">
              <a:buNone/>
            </a:pPr>
            <a:r>
              <a:rPr lang="it-IT" dirty="0" smtClean="0"/>
              <a:t>Per ciascun profilo di indirizzo viene indicato il riferimento ai codici ATECO, nonché la correlazione ai settori economico-professionali di cui al decreto MLPS del 30-6-2015</a:t>
            </a:r>
          </a:p>
        </p:txBody>
      </p:sp>
    </p:spTree>
    <p:extLst>
      <p:ext uri="{BB962C8B-B14F-4D97-AF65-F5344CB8AC3E}">
        <p14:creationId xmlns:p14="http://schemas.microsoft.com/office/powerpoint/2010/main" val="405562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2"/>
          <p:cNvSpPr>
            <a:spLocks noGrp="1"/>
          </p:cNvSpPr>
          <p:nvPr>
            <p:ph type="title"/>
          </p:nvPr>
        </p:nvSpPr>
        <p:spPr>
          <a:xfrm>
            <a:off x="323528" y="44624"/>
            <a:ext cx="8640960" cy="1143000"/>
          </a:xfrm>
        </p:spPr>
        <p:txBody>
          <a:bodyPr/>
          <a:lstStyle/>
          <a:p>
            <a:pPr algn="l"/>
            <a:r>
              <a:rPr lang="it-IT" sz="3200" b="1" dirty="0" smtClean="0"/>
              <a:t>Il contributo degli Stakeholder oggi…</a:t>
            </a:r>
            <a:endParaRPr lang="it-IT" sz="2400" b="1" dirty="0" smtClean="0"/>
          </a:p>
        </p:txBody>
      </p:sp>
      <p:sp>
        <p:nvSpPr>
          <p:cNvPr id="24" name="Segnaposto contenuto 2"/>
          <p:cNvSpPr txBox="1">
            <a:spLocks/>
          </p:cNvSpPr>
          <p:nvPr/>
        </p:nvSpPr>
        <p:spPr>
          <a:xfrm>
            <a:off x="1625823" y="2177058"/>
            <a:ext cx="7200800" cy="2952328"/>
          </a:xfrm>
          <a:prstGeom prst="rect">
            <a:avLst/>
          </a:prstGeom>
          <a:ln w="38100">
            <a:solidFill>
              <a:srgbClr val="0066FF"/>
            </a:solidFill>
            <a:prstDash val="sysDash"/>
          </a:ln>
        </p:spPr>
        <p:txBody>
          <a:bodyPr vert="horz">
            <a:noAutofit/>
          </a:bodyPr>
          <a:lstStyle/>
          <a:p>
            <a:pPr marL="0" marR="0" lvl="0" indent="0" algn="ctr" defTabSz="914400" rtl="0" eaLnBrk="1" fontAlgn="auto" latinLnBrk="0" hangingPunct="1">
              <a:lnSpc>
                <a:spcPts val="2500"/>
              </a:lnSpc>
              <a:spcBef>
                <a:spcPts val="0"/>
              </a:spcBef>
              <a:spcAft>
                <a:spcPts val="0"/>
              </a:spcAft>
              <a:buClr>
                <a:schemeClr val="accent1"/>
              </a:buClr>
              <a:buSzPct val="68000"/>
              <a:buFont typeface="Wingdings 3"/>
              <a:buNone/>
              <a:tabLst/>
              <a:defRPr/>
            </a:pPr>
            <a:endParaRPr kumimoji="0" lang="it-IT" sz="2800" b="1" i="1" u="none" strike="noStrike" kern="1200" cap="none" spc="0" normalizeH="0" baseline="0" noProof="0" dirty="0" smtClean="0">
              <a:ln>
                <a:noFill/>
              </a:ln>
              <a:solidFill>
                <a:schemeClr val="tx1"/>
              </a:solidFill>
              <a:effectLst/>
              <a:uLnTx/>
              <a:uFillTx/>
              <a:latin typeface="+mj-lt"/>
            </a:endParaRPr>
          </a:p>
          <a:p>
            <a:pPr marL="457200" marR="0" lvl="0" indent="-457200" algn="l" defTabSz="914400" rtl="0" eaLnBrk="1" fontAlgn="auto" latinLnBrk="0" hangingPunct="1">
              <a:lnSpc>
                <a:spcPct val="100000"/>
              </a:lnSpc>
              <a:spcBef>
                <a:spcPts val="400"/>
              </a:spcBef>
              <a:spcAft>
                <a:spcPts val="0"/>
              </a:spcAft>
              <a:buClrTx/>
              <a:buSzPct val="100000"/>
              <a:buFont typeface="+mj-lt"/>
              <a:buAutoNum type="arabicPeriod"/>
              <a:tabLst/>
              <a:defRPr/>
            </a:pPr>
            <a:r>
              <a:rPr kumimoji="0" lang="it-IT" b="0" i="0" u="none" strike="noStrike" kern="1200" cap="none" spc="0" normalizeH="0" baseline="0" noProof="0" dirty="0" smtClean="0">
                <a:ln>
                  <a:noFill/>
                </a:ln>
                <a:solidFill>
                  <a:schemeClr val="tx1"/>
                </a:solidFill>
                <a:effectLst/>
                <a:uLnTx/>
                <a:uFillTx/>
                <a:latin typeface="+mj-lt"/>
              </a:rPr>
              <a:t>Aggiornare i </a:t>
            </a:r>
            <a:r>
              <a:rPr kumimoji="0" lang="it-IT" b="1" i="1" u="none" strike="noStrike" kern="1200" cap="none" spc="0" normalizeH="0" baseline="0" noProof="0" dirty="0" smtClean="0">
                <a:ln>
                  <a:noFill/>
                </a:ln>
                <a:solidFill>
                  <a:schemeClr val="tx1"/>
                </a:solidFill>
                <a:effectLst/>
                <a:uLnTx/>
                <a:uFillTx/>
                <a:latin typeface="+mj-lt"/>
              </a:rPr>
              <a:t>profili di uscita esistenti </a:t>
            </a:r>
            <a:r>
              <a:rPr kumimoji="0" lang="it-IT" i="1" u="none" strike="noStrike" kern="1200" cap="none" spc="0" normalizeH="0" baseline="0" noProof="0" dirty="0" smtClean="0">
                <a:ln>
                  <a:noFill/>
                </a:ln>
                <a:solidFill>
                  <a:schemeClr val="tx1"/>
                </a:solidFill>
                <a:effectLst/>
                <a:uLnTx/>
                <a:uFillTx/>
                <a:latin typeface="+mj-lt"/>
              </a:rPr>
              <a:t>o proporre</a:t>
            </a:r>
            <a:r>
              <a:rPr lang="it-IT" i="1" dirty="0" smtClean="0">
                <a:latin typeface="+mj-lt"/>
              </a:rPr>
              <a:t> </a:t>
            </a:r>
            <a:r>
              <a:rPr lang="it-IT" b="1" i="1" dirty="0" smtClean="0">
                <a:latin typeface="+mj-lt"/>
              </a:rPr>
              <a:t>profili di uscita innovativi </a:t>
            </a:r>
            <a:r>
              <a:rPr lang="it-IT" i="1" dirty="0" smtClean="0">
                <a:latin typeface="+mj-lt"/>
              </a:rPr>
              <a:t>(unitari) per il </a:t>
            </a:r>
            <a:r>
              <a:rPr lang="it-IT" i="1" dirty="0" err="1" smtClean="0">
                <a:latin typeface="+mj-lt"/>
              </a:rPr>
              <a:t>time-to-employement</a:t>
            </a:r>
            <a:r>
              <a:rPr lang="it-IT" i="1" dirty="0" smtClean="0">
                <a:latin typeface="+mj-lt"/>
              </a:rPr>
              <a:t> (6-10 anni)</a:t>
            </a:r>
            <a:endParaRPr kumimoji="0" lang="it-IT" i="0" u="none" strike="noStrike" kern="1200" cap="none" spc="0" normalizeH="0" baseline="0" noProof="0" dirty="0" smtClean="0">
              <a:ln>
                <a:noFill/>
              </a:ln>
              <a:solidFill>
                <a:schemeClr val="tx1"/>
              </a:solidFill>
              <a:effectLst/>
              <a:uLnTx/>
              <a:uFillTx/>
              <a:latin typeface="+mj-lt"/>
            </a:endParaRPr>
          </a:p>
          <a:p>
            <a:pPr marL="457200" marR="0" lvl="0" indent="-457200" algn="l" defTabSz="914400" rtl="0" eaLnBrk="1" fontAlgn="auto" latinLnBrk="0" hangingPunct="1">
              <a:lnSpc>
                <a:spcPct val="100000"/>
              </a:lnSpc>
              <a:spcBef>
                <a:spcPts val="400"/>
              </a:spcBef>
              <a:spcAft>
                <a:spcPts val="0"/>
              </a:spcAft>
              <a:buClrTx/>
              <a:buSzPct val="100000"/>
              <a:buFont typeface="+mj-lt"/>
              <a:buAutoNum type="arabicPeriod"/>
              <a:tabLst/>
              <a:defRPr/>
            </a:pPr>
            <a:r>
              <a:rPr kumimoji="0" lang="it-IT" b="0" i="0" u="none" strike="noStrike" kern="1200" cap="none" spc="0" normalizeH="0" baseline="0" noProof="0" dirty="0" smtClean="0">
                <a:ln>
                  <a:noFill/>
                </a:ln>
                <a:solidFill>
                  <a:schemeClr val="tx1"/>
                </a:solidFill>
                <a:effectLst/>
                <a:uLnTx/>
                <a:uFillTx/>
                <a:latin typeface="+mj-lt"/>
              </a:rPr>
              <a:t>Declinare i relativi </a:t>
            </a:r>
            <a:r>
              <a:rPr kumimoji="0" lang="it-IT" b="1" i="1" u="none" strike="noStrike" kern="1200" cap="none" spc="0" normalizeH="0" baseline="0" noProof="0" dirty="0" smtClean="0">
                <a:ln>
                  <a:noFill/>
                </a:ln>
                <a:solidFill>
                  <a:schemeClr val="tx1"/>
                </a:solidFill>
                <a:effectLst/>
                <a:uLnTx/>
                <a:uFillTx/>
                <a:latin typeface="+mj-lt"/>
              </a:rPr>
              <a:t>risultati di apprendimento di indirizzo </a:t>
            </a:r>
            <a:r>
              <a:rPr kumimoji="0" lang="it-IT" b="0" i="0" u="none" strike="noStrike" kern="1200" cap="none" spc="0" normalizeH="0" baseline="0" noProof="0" dirty="0" smtClean="0">
                <a:ln>
                  <a:noFill/>
                </a:ln>
                <a:solidFill>
                  <a:schemeClr val="tx1"/>
                </a:solidFill>
                <a:effectLst/>
                <a:uLnTx/>
                <a:uFillTx/>
                <a:latin typeface="+mj-lt"/>
              </a:rPr>
              <a:t>in termini di </a:t>
            </a:r>
            <a:r>
              <a:rPr kumimoji="0" lang="it-IT" b="0" i="0" u="sng" strike="noStrike" kern="1200" cap="none" spc="0" normalizeH="0" baseline="0" noProof="0" dirty="0" smtClean="0">
                <a:ln>
                  <a:noFill/>
                </a:ln>
                <a:solidFill>
                  <a:schemeClr val="tx1"/>
                </a:solidFill>
                <a:effectLst/>
                <a:uLnTx/>
                <a:uFillTx/>
                <a:latin typeface="+mj-lt"/>
              </a:rPr>
              <a:t>competenze</a:t>
            </a:r>
          </a:p>
          <a:p>
            <a:pPr marL="457200" marR="0" lvl="0" indent="-457200" algn="l" defTabSz="914400" rtl="0" eaLnBrk="1" fontAlgn="auto" latinLnBrk="0" hangingPunct="1">
              <a:lnSpc>
                <a:spcPct val="100000"/>
              </a:lnSpc>
              <a:spcBef>
                <a:spcPts val="400"/>
              </a:spcBef>
              <a:spcAft>
                <a:spcPts val="0"/>
              </a:spcAft>
              <a:buClrTx/>
              <a:buSzPct val="100000"/>
              <a:buFont typeface="+mj-lt"/>
              <a:buAutoNum type="arabicPeriod"/>
              <a:tabLst/>
              <a:defRPr/>
            </a:pPr>
            <a:r>
              <a:rPr kumimoji="0" lang="it-IT" b="0" i="0" u="none" strike="noStrike" kern="1200" cap="none" spc="0" normalizeH="0" baseline="0" noProof="0" dirty="0" smtClean="0">
                <a:ln>
                  <a:noFill/>
                </a:ln>
                <a:solidFill>
                  <a:schemeClr val="tx1"/>
                </a:solidFill>
                <a:effectLst/>
                <a:uLnTx/>
                <a:uFillTx/>
                <a:latin typeface="+mj-lt"/>
              </a:rPr>
              <a:t>Referenziare gli indirizzi di studio ai </a:t>
            </a:r>
            <a:r>
              <a:rPr kumimoji="0" lang="it-IT" b="1" i="1" u="none" strike="noStrike" kern="1200" cap="none" spc="0" normalizeH="0" baseline="0" noProof="0" dirty="0" smtClean="0">
                <a:ln>
                  <a:noFill/>
                </a:ln>
                <a:solidFill>
                  <a:schemeClr val="tx1"/>
                </a:solidFill>
                <a:effectLst/>
                <a:uLnTx/>
                <a:uFillTx/>
                <a:latin typeface="+mj-lt"/>
              </a:rPr>
              <a:t>Codici ATECO </a:t>
            </a:r>
            <a:r>
              <a:rPr kumimoji="0" lang="it-IT" b="0" i="0" u="none" strike="noStrike" kern="1200" cap="none" spc="0" normalizeH="0" baseline="0" noProof="0" dirty="0" smtClean="0">
                <a:ln>
                  <a:noFill/>
                </a:ln>
                <a:solidFill>
                  <a:schemeClr val="tx1"/>
                </a:solidFill>
                <a:effectLst/>
                <a:uLnTx/>
                <a:uFillTx/>
                <a:latin typeface="+mj-lt"/>
              </a:rPr>
              <a:t>delle attività economiche</a:t>
            </a:r>
            <a:r>
              <a:rPr kumimoji="0" lang="it-IT" b="0" i="0" u="none" strike="noStrike" kern="1200" cap="none" spc="0" normalizeH="0" noProof="0" dirty="0" smtClean="0">
                <a:ln>
                  <a:noFill/>
                </a:ln>
                <a:solidFill>
                  <a:schemeClr val="tx1"/>
                </a:solidFill>
                <a:effectLst/>
                <a:uLnTx/>
                <a:uFillTx/>
                <a:latin typeface="+mj-lt"/>
              </a:rPr>
              <a:t> e ai </a:t>
            </a:r>
            <a:r>
              <a:rPr kumimoji="0" lang="it-IT" b="1" i="0" u="none" strike="noStrike" kern="1200" cap="none" spc="0" normalizeH="0" noProof="0" dirty="0" smtClean="0">
                <a:ln>
                  <a:noFill/>
                </a:ln>
                <a:solidFill>
                  <a:schemeClr val="tx1"/>
                </a:solidFill>
                <a:effectLst/>
                <a:uLnTx/>
                <a:uFillTx/>
                <a:latin typeface="+mj-lt"/>
              </a:rPr>
              <a:t>settori economico-professionali</a:t>
            </a:r>
            <a:endParaRPr kumimoji="0" lang="it-IT" sz="1800" b="1" i="1" u="none" strike="noStrike" kern="1200" cap="none" spc="0" normalizeH="0" baseline="0" noProof="0" dirty="0" smtClean="0">
              <a:ln>
                <a:noFill/>
              </a:ln>
              <a:solidFill>
                <a:schemeClr val="tx1"/>
              </a:solidFill>
              <a:effectLst/>
              <a:uLnTx/>
              <a:uFillTx/>
              <a:latin typeface="+mj-lt"/>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it-IT" sz="2000" b="0" i="0" u="none" strike="noStrike" kern="1200" cap="none" spc="0" normalizeH="0" baseline="0" noProof="0" dirty="0" smtClean="0">
              <a:ln>
                <a:noFill/>
              </a:ln>
              <a:solidFill>
                <a:schemeClr val="tx1"/>
              </a:solidFill>
              <a:effectLst/>
              <a:uLnTx/>
              <a:uFillTx/>
              <a:latin typeface="+mj-lt"/>
            </a:endParaRPr>
          </a:p>
        </p:txBody>
      </p:sp>
      <p:sp>
        <p:nvSpPr>
          <p:cNvPr id="25" name="Esplosione 2 24"/>
          <p:cNvSpPr/>
          <p:nvPr/>
        </p:nvSpPr>
        <p:spPr>
          <a:xfrm>
            <a:off x="107504" y="2420888"/>
            <a:ext cx="1800200" cy="2088232"/>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CasellaDiTesto 25"/>
          <p:cNvSpPr txBox="1"/>
          <p:nvPr/>
        </p:nvSpPr>
        <p:spPr>
          <a:xfrm rot="19106800">
            <a:off x="254595" y="3287976"/>
            <a:ext cx="1440160" cy="338554"/>
          </a:xfrm>
          <a:prstGeom prst="rect">
            <a:avLst/>
          </a:prstGeom>
          <a:noFill/>
        </p:spPr>
        <p:txBody>
          <a:bodyPr wrap="square" rtlCol="0">
            <a:spAutoFit/>
          </a:bodyPr>
          <a:lstStyle/>
          <a:p>
            <a:r>
              <a:rPr lang="it-IT" sz="1600" b="1" dirty="0" smtClean="0">
                <a:latin typeface="Calibri" pitchFamily="34" charset="0"/>
                <a:cs typeface="Calibri" pitchFamily="34" charset="0"/>
              </a:rPr>
              <a:t>STAKEHOLDER</a:t>
            </a:r>
            <a:endParaRPr lang="it-IT" sz="1600" b="1" dirty="0">
              <a:latin typeface="Calibri" pitchFamily="34" charset="0"/>
              <a:cs typeface="Calibri" pitchFamily="34" charset="0"/>
            </a:endParaRPr>
          </a:p>
        </p:txBody>
      </p:sp>
    </p:spTree>
    <p:extLst>
      <p:ext uri="{BB962C8B-B14F-4D97-AF65-F5344CB8AC3E}">
        <p14:creationId xmlns:p14="http://schemas.microsoft.com/office/powerpoint/2010/main" val="84671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 calcmode="lin" valueType="num">
                                      <p:cBhvr>
                                        <p:cTn id="9" dur="1000" fill="hold"/>
                                        <p:tgtEl>
                                          <p:spTgt spid="25"/>
                                        </p:tgtEl>
                                        <p:attrNameLst>
                                          <p:attrName>style.rotation</p:attrName>
                                        </p:attrNameLst>
                                      </p:cBhvr>
                                      <p:tavLst>
                                        <p:tav tm="0">
                                          <p:val>
                                            <p:fltVal val="90"/>
                                          </p:val>
                                        </p:tav>
                                        <p:tav tm="100000">
                                          <p:val>
                                            <p:fltVal val="0"/>
                                          </p:val>
                                        </p:tav>
                                      </p:tavLst>
                                    </p:anim>
                                    <p:animEffect transition="in" filter="fade">
                                      <p:cBhvr>
                                        <p:cTn id="10" dur="10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1000" fill="hold"/>
                                        <p:tgtEl>
                                          <p:spTgt spid="26"/>
                                        </p:tgtEl>
                                        <p:attrNameLst>
                                          <p:attrName>ppt_w</p:attrName>
                                        </p:attrNameLst>
                                      </p:cBhvr>
                                      <p:tavLst>
                                        <p:tav tm="0">
                                          <p:val>
                                            <p:fltVal val="0"/>
                                          </p:val>
                                        </p:tav>
                                        <p:tav tm="100000">
                                          <p:val>
                                            <p:strVal val="#ppt_w"/>
                                          </p:val>
                                        </p:tav>
                                      </p:tavLst>
                                    </p:anim>
                                    <p:anim calcmode="lin" valueType="num">
                                      <p:cBhvr>
                                        <p:cTn id="16" dur="1000" fill="hold"/>
                                        <p:tgtEl>
                                          <p:spTgt spid="26"/>
                                        </p:tgtEl>
                                        <p:attrNameLst>
                                          <p:attrName>ppt_h</p:attrName>
                                        </p:attrNameLst>
                                      </p:cBhvr>
                                      <p:tavLst>
                                        <p:tav tm="0">
                                          <p:val>
                                            <p:fltVal val="0"/>
                                          </p:val>
                                        </p:tav>
                                        <p:tav tm="100000">
                                          <p:val>
                                            <p:strVal val="#ppt_h"/>
                                          </p:val>
                                        </p:tav>
                                      </p:tavLst>
                                    </p:anim>
                                    <p:anim calcmode="lin" valueType="num">
                                      <p:cBhvr>
                                        <p:cTn id="17" dur="1000" fill="hold"/>
                                        <p:tgtEl>
                                          <p:spTgt spid="26"/>
                                        </p:tgtEl>
                                        <p:attrNameLst>
                                          <p:attrName>style.rotation</p:attrName>
                                        </p:attrNameLst>
                                      </p:cBhvr>
                                      <p:tavLst>
                                        <p:tav tm="0">
                                          <p:val>
                                            <p:fltVal val="90"/>
                                          </p:val>
                                        </p:tav>
                                        <p:tav tm="100000">
                                          <p:val>
                                            <p:fltVal val="0"/>
                                          </p:val>
                                        </p:tav>
                                      </p:tavLst>
                                    </p:anim>
                                    <p:animEffect transition="in" filter="fade">
                                      <p:cBhvr>
                                        <p:cTn id="18" dur="10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circle(in)">
                                      <p:cBhvr>
                                        <p:cTn id="23"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2"/>
          <p:cNvSpPr>
            <a:spLocks noGrp="1"/>
          </p:cNvSpPr>
          <p:nvPr>
            <p:ph type="title"/>
          </p:nvPr>
        </p:nvSpPr>
        <p:spPr>
          <a:xfrm>
            <a:off x="323528" y="44624"/>
            <a:ext cx="8640960" cy="1143000"/>
          </a:xfrm>
        </p:spPr>
        <p:txBody>
          <a:bodyPr/>
          <a:lstStyle/>
          <a:p>
            <a:pPr algn="l"/>
            <a:r>
              <a:rPr lang="it-IT" sz="3200" b="1" dirty="0" smtClean="0"/>
              <a:t>… quello dei Ministeri e delle Regioni…</a:t>
            </a:r>
            <a:endParaRPr lang="it-IT" sz="2400" b="1" dirty="0" smtClean="0"/>
          </a:p>
        </p:txBody>
      </p:sp>
      <p:sp>
        <p:nvSpPr>
          <p:cNvPr id="24" name="Segnaposto contenuto 2"/>
          <p:cNvSpPr txBox="1">
            <a:spLocks/>
          </p:cNvSpPr>
          <p:nvPr/>
        </p:nvSpPr>
        <p:spPr>
          <a:xfrm>
            <a:off x="1835696" y="1700808"/>
            <a:ext cx="7128792" cy="3960440"/>
          </a:xfrm>
          <a:prstGeom prst="rect">
            <a:avLst/>
          </a:prstGeom>
          <a:ln w="38100">
            <a:solidFill>
              <a:srgbClr val="0066FF"/>
            </a:solidFill>
            <a:prstDash val="sysDash"/>
          </a:ln>
        </p:spPr>
        <p:txBody>
          <a:bodyPr vert="horz">
            <a:noAutofit/>
          </a:bodyPr>
          <a:lstStyle/>
          <a:p>
            <a:pPr marL="0" marR="0" lvl="0" indent="0" algn="ctr" defTabSz="914400" rtl="0" eaLnBrk="1" fontAlgn="auto" latinLnBrk="0" hangingPunct="1">
              <a:lnSpc>
                <a:spcPts val="2500"/>
              </a:lnSpc>
              <a:spcBef>
                <a:spcPts val="0"/>
              </a:spcBef>
              <a:spcAft>
                <a:spcPts val="0"/>
              </a:spcAft>
              <a:buClr>
                <a:schemeClr val="accent1"/>
              </a:buClr>
              <a:buSzPct val="68000"/>
              <a:buFont typeface="Wingdings 3"/>
              <a:buNone/>
              <a:tabLst/>
              <a:defRPr/>
            </a:pPr>
            <a:endParaRPr kumimoji="0" lang="it-IT" sz="2800" b="1" i="1" u="none" strike="noStrike" kern="1200" cap="none" spc="0" normalizeH="0" baseline="0" noProof="0" dirty="0" smtClean="0">
              <a:ln>
                <a:noFill/>
              </a:ln>
              <a:solidFill>
                <a:schemeClr val="tx1"/>
              </a:solidFill>
              <a:effectLst/>
              <a:uLnTx/>
              <a:uFillTx/>
              <a:latin typeface="+mj-lt"/>
            </a:endParaRPr>
          </a:p>
          <a:p>
            <a:pPr marL="457200" marR="0" lvl="0" indent="-457200" algn="l" defTabSz="914400" rtl="0" eaLnBrk="1" fontAlgn="auto" latinLnBrk="0" hangingPunct="1">
              <a:lnSpc>
                <a:spcPct val="100000"/>
              </a:lnSpc>
              <a:spcBef>
                <a:spcPts val="400"/>
              </a:spcBef>
              <a:spcAft>
                <a:spcPts val="0"/>
              </a:spcAft>
              <a:buClrTx/>
              <a:buSzPct val="100000"/>
              <a:buFont typeface="+mj-lt"/>
              <a:buAutoNum type="arabicPeriod"/>
              <a:tabLst/>
              <a:defRPr/>
            </a:pPr>
            <a:r>
              <a:rPr kumimoji="0" lang="it-IT" b="0" i="0" u="none" strike="noStrike" kern="1200" cap="none" spc="0" normalizeH="0" baseline="0" noProof="0" dirty="0" smtClean="0">
                <a:ln>
                  <a:noFill/>
                </a:ln>
                <a:solidFill>
                  <a:schemeClr val="tx1"/>
                </a:solidFill>
                <a:effectLst/>
                <a:uLnTx/>
                <a:uFillTx/>
                <a:latin typeface="+mj-lt"/>
              </a:rPr>
              <a:t>Coordinare la revisione dei percorsi degli IP con il </a:t>
            </a:r>
            <a:r>
              <a:rPr kumimoji="0" lang="it-IT" b="1" i="1" u="none" strike="noStrike" kern="1200" cap="none" spc="0" normalizeH="0" baseline="0" noProof="0" dirty="0" smtClean="0">
                <a:ln>
                  <a:noFill/>
                </a:ln>
                <a:solidFill>
                  <a:schemeClr val="tx1"/>
                </a:solidFill>
                <a:effectLst/>
                <a:uLnTx/>
                <a:uFillTx/>
                <a:latin typeface="+mj-lt"/>
              </a:rPr>
              <a:t>sistema della </a:t>
            </a:r>
            <a:r>
              <a:rPr kumimoji="0" lang="it-IT" b="1" i="1" u="none" strike="noStrike" kern="1200" cap="none" spc="0" normalizeH="0" baseline="0" noProof="0" dirty="0" err="1" smtClean="0">
                <a:ln>
                  <a:noFill/>
                </a:ln>
                <a:solidFill>
                  <a:schemeClr val="tx1"/>
                </a:solidFill>
                <a:effectLst/>
                <a:uLnTx/>
                <a:uFillTx/>
                <a:latin typeface="+mj-lt"/>
              </a:rPr>
              <a:t>IeFP</a:t>
            </a:r>
            <a:endParaRPr kumimoji="0" lang="it-IT" b="1" i="1" u="none" strike="noStrike" kern="1200" cap="none" spc="0" normalizeH="0" baseline="0" noProof="0" dirty="0" smtClean="0">
              <a:ln>
                <a:noFill/>
              </a:ln>
              <a:solidFill>
                <a:schemeClr val="tx1"/>
              </a:solidFill>
              <a:effectLst/>
              <a:uLnTx/>
              <a:uFillTx/>
              <a:latin typeface="+mj-lt"/>
            </a:endParaRPr>
          </a:p>
          <a:p>
            <a:pPr marL="457200" marR="0" lvl="0" indent="-457200" algn="l" defTabSz="914400" rtl="0" eaLnBrk="1" fontAlgn="auto" latinLnBrk="0" hangingPunct="1">
              <a:lnSpc>
                <a:spcPct val="100000"/>
              </a:lnSpc>
              <a:spcBef>
                <a:spcPts val="400"/>
              </a:spcBef>
              <a:spcAft>
                <a:spcPts val="0"/>
              </a:spcAft>
              <a:buClrTx/>
              <a:buSzPct val="100000"/>
              <a:buFont typeface="+mj-lt"/>
              <a:buAutoNum type="arabicPeriod"/>
              <a:tabLst/>
              <a:defRPr/>
            </a:pPr>
            <a:r>
              <a:rPr kumimoji="0" lang="it-IT" b="0" i="0" u="none" strike="noStrike" kern="1200" cap="none" spc="0" normalizeH="0" baseline="0" noProof="0" dirty="0" smtClean="0">
                <a:ln>
                  <a:noFill/>
                </a:ln>
                <a:solidFill>
                  <a:schemeClr val="tx1"/>
                </a:solidFill>
                <a:effectLst/>
                <a:uLnTx/>
                <a:uFillTx/>
                <a:latin typeface="+mj-lt"/>
              </a:rPr>
              <a:t>Raccordare i percorsi degli IP con le </a:t>
            </a:r>
            <a:r>
              <a:rPr kumimoji="0" lang="it-IT" b="1" i="1" u="none" strike="noStrike" kern="1200" cap="none" spc="0" normalizeH="0" baseline="0" noProof="0" dirty="0" smtClean="0">
                <a:ln>
                  <a:noFill/>
                </a:ln>
                <a:solidFill>
                  <a:schemeClr val="tx1"/>
                </a:solidFill>
                <a:effectLst/>
                <a:uLnTx/>
                <a:uFillTx/>
                <a:latin typeface="+mj-lt"/>
              </a:rPr>
              <a:t>politiche attive del lavoro</a:t>
            </a:r>
          </a:p>
          <a:p>
            <a:pPr marL="457200" marR="0" lvl="0" indent="-457200" algn="l" defTabSz="914400" rtl="0" eaLnBrk="1" fontAlgn="auto" latinLnBrk="0" hangingPunct="1">
              <a:lnSpc>
                <a:spcPct val="100000"/>
              </a:lnSpc>
              <a:spcBef>
                <a:spcPts val="400"/>
              </a:spcBef>
              <a:spcAft>
                <a:spcPts val="0"/>
              </a:spcAft>
              <a:buClrTx/>
              <a:buSzPct val="100000"/>
              <a:buFont typeface="+mj-lt"/>
              <a:buAutoNum type="arabicPeriod"/>
              <a:tabLst/>
              <a:defRPr/>
            </a:pPr>
            <a:r>
              <a:rPr kumimoji="0" lang="it-IT" b="0" i="0" u="none" strike="noStrike" kern="1200" cap="none" spc="0" normalizeH="0" baseline="0" noProof="0" dirty="0" smtClean="0">
                <a:ln>
                  <a:noFill/>
                </a:ln>
                <a:solidFill>
                  <a:schemeClr val="tx1"/>
                </a:solidFill>
                <a:effectLst/>
                <a:uLnTx/>
                <a:uFillTx/>
                <a:latin typeface="+mj-lt"/>
              </a:rPr>
              <a:t>Conciliare i percorsi degli IP con il </a:t>
            </a:r>
            <a:r>
              <a:rPr kumimoji="0" lang="it-IT" b="1" i="1" u="none" strike="noStrike" kern="1200" cap="none" spc="0" normalizeH="0" baseline="0" noProof="0" dirty="0" smtClean="0">
                <a:ln>
                  <a:noFill/>
                </a:ln>
                <a:solidFill>
                  <a:schemeClr val="tx1"/>
                </a:solidFill>
                <a:effectLst/>
                <a:uLnTx/>
                <a:uFillTx/>
                <a:latin typeface="+mj-lt"/>
              </a:rPr>
              <a:t>sistema delle professioni  </a:t>
            </a:r>
          </a:p>
          <a:p>
            <a:pPr marL="457200" marR="0" lvl="0" indent="-457200" algn="l" defTabSz="914400" rtl="0" eaLnBrk="1" fontAlgn="auto" latinLnBrk="0" hangingPunct="1">
              <a:lnSpc>
                <a:spcPct val="100000"/>
              </a:lnSpc>
              <a:spcBef>
                <a:spcPts val="400"/>
              </a:spcBef>
              <a:spcAft>
                <a:spcPts val="0"/>
              </a:spcAft>
              <a:buClrTx/>
              <a:buSzPct val="100000"/>
              <a:buFont typeface="+mj-lt"/>
              <a:buAutoNum type="arabicPeriod"/>
              <a:tabLst/>
              <a:defRPr/>
            </a:pPr>
            <a:r>
              <a:rPr lang="it-IT" dirty="0" smtClean="0">
                <a:latin typeface="+mj-lt"/>
              </a:rPr>
              <a:t>Rendere compatibile la revisione degli IP con i </a:t>
            </a:r>
            <a:r>
              <a:rPr lang="it-IT" b="1" i="1" dirty="0" smtClean="0">
                <a:latin typeface="+mj-lt"/>
              </a:rPr>
              <a:t>vincoli di bilancio</a:t>
            </a:r>
          </a:p>
          <a:p>
            <a:pPr marL="457200" marR="0" lvl="0" indent="-457200" algn="l" defTabSz="914400" rtl="0" eaLnBrk="1" fontAlgn="auto" latinLnBrk="0" hangingPunct="1">
              <a:lnSpc>
                <a:spcPct val="100000"/>
              </a:lnSpc>
              <a:spcBef>
                <a:spcPts val="400"/>
              </a:spcBef>
              <a:spcAft>
                <a:spcPts val="0"/>
              </a:spcAft>
              <a:buClrTx/>
              <a:buSzPct val="100000"/>
              <a:buFont typeface="+mj-lt"/>
              <a:buAutoNum type="arabicPeriod"/>
              <a:tabLst/>
              <a:defRPr/>
            </a:pPr>
            <a:r>
              <a:rPr kumimoji="0" lang="it-IT" sz="1800" u="none" strike="noStrike" kern="1200" cap="none" spc="0" normalizeH="0" baseline="0" noProof="0" dirty="0" smtClean="0">
                <a:ln>
                  <a:noFill/>
                </a:ln>
                <a:solidFill>
                  <a:schemeClr val="tx1"/>
                </a:solidFill>
                <a:effectLst/>
                <a:uLnTx/>
                <a:uFillTx/>
                <a:latin typeface="+mj-lt"/>
              </a:rPr>
              <a:t>Armonizzare  i curricoli degli IP</a:t>
            </a:r>
            <a:r>
              <a:rPr kumimoji="0" lang="it-IT" sz="1800" u="none" strike="noStrike" kern="1200" cap="none" spc="0" normalizeH="0" noProof="0" dirty="0" smtClean="0">
                <a:ln>
                  <a:noFill/>
                </a:ln>
                <a:solidFill>
                  <a:schemeClr val="tx1"/>
                </a:solidFill>
                <a:effectLst/>
                <a:uLnTx/>
                <a:uFillTx/>
                <a:latin typeface="+mj-lt"/>
              </a:rPr>
              <a:t> con la </a:t>
            </a:r>
            <a:r>
              <a:rPr kumimoji="0" lang="it-IT" sz="1800" b="1" i="1" u="none" strike="noStrike" kern="1200" cap="none" spc="0" normalizeH="0" noProof="0" dirty="0" smtClean="0">
                <a:ln>
                  <a:noFill/>
                </a:ln>
                <a:solidFill>
                  <a:schemeClr val="tx1"/>
                </a:solidFill>
                <a:effectLst/>
                <a:uLnTx/>
                <a:uFillTx/>
                <a:latin typeface="+mj-lt"/>
              </a:rPr>
              <a:t>normativa di settore  </a:t>
            </a:r>
            <a:r>
              <a:rPr kumimoji="0" lang="it-IT" sz="1800" u="none" strike="noStrike" kern="1200" cap="none" spc="0" normalizeH="0" noProof="0" dirty="0" smtClean="0">
                <a:ln>
                  <a:noFill/>
                </a:ln>
                <a:solidFill>
                  <a:schemeClr val="tx1"/>
                </a:solidFill>
                <a:effectLst/>
                <a:uLnTx/>
                <a:uFillTx/>
                <a:latin typeface="+mj-lt"/>
              </a:rPr>
              <a:t>e le </a:t>
            </a:r>
            <a:r>
              <a:rPr kumimoji="0" lang="it-IT" sz="1800" b="1" i="1" u="none" strike="noStrike" kern="1200" cap="none" spc="0" normalizeH="0" noProof="0" dirty="0" smtClean="0">
                <a:ln>
                  <a:noFill/>
                </a:ln>
                <a:solidFill>
                  <a:schemeClr val="tx1"/>
                </a:solidFill>
                <a:effectLst/>
                <a:uLnTx/>
                <a:uFillTx/>
                <a:latin typeface="+mj-lt"/>
              </a:rPr>
              <a:t>politiche nazionali  </a:t>
            </a:r>
            <a:r>
              <a:rPr kumimoji="0" lang="it-IT" sz="1800" u="none" strike="noStrike" kern="1200" cap="none" spc="0" normalizeH="0" noProof="0" dirty="0" smtClean="0">
                <a:ln>
                  <a:noFill/>
                </a:ln>
                <a:solidFill>
                  <a:schemeClr val="tx1"/>
                </a:solidFill>
                <a:effectLst/>
                <a:uLnTx/>
                <a:uFillTx/>
                <a:latin typeface="+mj-lt"/>
              </a:rPr>
              <a:t>(es. pesca, risanamento ambientale, politiche agricole in ambito UE, ecc.)</a:t>
            </a:r>
            <a:endParaRPr kumimoji="0" lang="it-IT" sz="1800" u="none" strike="noStrike" kern="1200" cap="none" spc="0" normalizeH="0" baseline="0" noProof="0" dirty="0" smtClean="0">
              <a:ln>
                <a:noFill/>
              </a:ln>
              <a:solidFill>
                <a:schemeClr val="tx1"/>
              </a:solidFill>
              <a:effectLst/>
              <a:uLnTx/>
              <a:uFillTx/>
              <a:latin typeface="+mj-lt"/>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it-IT" sz="2000" b="0" i="0" u="none" strike="noStrike" kern="1200" cap="none" spc="0" normalizeH="0" baseline="0" noProof="0" dirty="0" smtClean="0">
              <a:ln>
                <a:noFill/>
              </a:ln>
              <a:solidFill>
                <a:schemeClr val="tx1"/>
              </a:solidFill>
              <a:effectLst/>
              <a:uLnTx/>
              <a:uFillTx/>
              <a:latin typeface="+mj-lt"/>
            </a:endParaRPr>
          </a:p>
        </p:txBody>
      </p:sp>
      <p:sp>
        <p:nvSpPr>
          <p:cNvPr id="25" name="Esplosione 2 24"/>
          <p:cNvSpPr/>
          <p:nvPr/>
        </p:nvSpPr>
        <p:spPr>
          <a:xfrm>
            <a:off x="143507" y="2564904"/>
            <a:ext cx="1800200" cy="2088232"/>
          </a:xfrm>
          <a:prstGeom prst="irregularSeal2">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CasellaDiTesto 25"/>
          <p:cNvSpPr txBox="1"/>
          <p:nvPr/>
        </p:nvSpPr>
        <p:spPr>
          <a:xfrm rot="19380625">
            <a:off x="238790" y="3369509"/>
            <a:ext cx="1440160" cy="584775"/>
          </a:xfrm>
          <a:prstGeom prst="rect">
            <a:avLst/>
          </a:prstGeom>
          <a:noFill/>
        </p:spPr>
        <p:txBody>
          <a:bodyPr wrap="square" rtlCol="0">
            <a:spAutoFit/>
          </a:bodyPr>
          <a:lstStyle/>
          <a:p>
            <a:pPr algn="ctr"/>
            <a:r>
              <a:rPr lang="it-IT" sz="1600" b="1" dirty="0" smtClean="0">
                <a:latin typeface="Calibri" pitchFamily="34" charset="0"/>
                <a:cs typeface="Calibri" pitchFamily="34" charset="0"/>
              </a:rPr>
              <a:t>MINISTERI E REGIONI</a:t>
            </a:r>
            <a:endParaRPr lang="it-IT" sz="1600" b="1" dirty="0">
              <a:latin typeface="Calibri" pitchFamily="34" charset="0"/>
              <a:cs typeface="Calibri" pitchFamily="34" charset="0"/>
            </a:endParaRPr>
          </a:p>
        </p:txBody>
      </p:sp>
    </p:spTree>
    <p:extLst>
      <p:ext uri="{BB962C8B-B14F-4D97-AF65-F5344CB8AC3E}">
        <p14:creationId xmlns:p14="http://schemas.microsoft.com/office/powerpoint/2010/main" val="400990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 calcmode="lin" valueType="num">
                                      <p:cBhvr>
                                        <p:cTn id="9" dur="1000" fill="hold"/>
                                        <p:tgtEl>
                                          <p:spTgt spid="25"/>
                                        </p:tgtEl>
                                        <p:attrNameLst>
                                          <p:attrName>style.rotation</p:attrName>
                                        </p:attrNameLst>
                                      </p:cBhvr>
                                      <p:tavLst>
                                        <p:tav tm="0">
                                          <p:val>
                                            <p:fltVal val="90"/>
                                          </p:val>
                                        </p:tav>
                                        <p:tav tm="100000">
                                          <p:val>
                                            <p:fltVal val="0"/>
                                          </p:val>
                                        </p:tav>
                                      </p:tavLst>
                                    </p:anim>
                                    <p:animEffect transition="in" filter="fade">
                                      <p:cBhvr>
                                        <p:cTn id="10" dur="10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1000" fill="hold"/>
                                        <p:tgtEl>
                                          <p:spTgt spid="26"/>
                                        </p:tgtEl>
                                        <p:attrNameLst>
                                          <p:attrName>ppt_w</p:attrName>
                                        </p:attrNameLst>
                                      </p:cBhvr>
                                      <p:tavLst>
                                        <p:tav tm="0">
                                          <p:val>
                                            <p:fltVal val="0"/>
                                          </p:val>
                                        </p:tav>
                                        <p:tav tm="100000">
                                          <p:val>
                                            <p:strVal val="#ppt_w"/>
                                          </p:val>
                                        </p:tav>
                                      </p:tavLst>
                                    </p:anim>
                                    <p:anim calcmode="lin" valueType="num">
                                      <p:cBhvr>
                                        <p:cTn id="16" dur="1000" fill="hold"/>
                                        <p:tgtEl>
                                          <p:spTgt spid="26"/>
                                        </p:tgtEl>
                                        <p:attrNameLst>
                                          <p:attrName>ppt_h</p:attrName>
                                        </p:attrNameLst>
                                      </p:cBhvr>
                                      <p:tavLst>
                                        <p:tav tm="0">
                                          <p:val>
                                            <p:fltVal val="0"/>
                                          </p:val>
                                        </p:tav>
                                        <p:tav tm="100000">
                                          <p:val>
                                            <p:strVal val="#ppt_h"/>
                                          </p:val>
                                        </p:tav>
                                      </p:tavLst>
                                    </p:anim>
                                    <p:anim calcmode="lin" valueType="num">
                                      <p:cBhvr>
                                        <p:cTn id="17" dur="1000" fill="hold"/>
                                        <p:tgtEl>
                                          <p:spTgt spid="26"/>
                                        </p:tgtEl>
                                        <p:attrNameLst>
                                          <p:attrName>style.rotation</p:attrName>
                                        </p:attrNameLst>
                                      </p:cBhvr>
                                      <p:tavLst>
                                        <p:tav tm="0">
                                          <p:val>
                                            <p:fltVal val="90"/>
                                          </p:val>
                                        </p:tav>
                                        <p:tav tm="100000">
                                          <p:val>
                                            <p:fltVal val="0"/>
                                          </p:val>
                                        </p:tav>
                                      </p:tavLst>
                                    </p:anim>
                                    <p:animEffect transition="in" filter="fade">
                                      <p:cBhvr>
                                        <p:cTn id="18" dur="10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circle(in)">
                                      <p:cBhvr>
                                        <p:cTn id="23"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939784"/>
          </a:xfrm>
        </p:spPr>
        <p:txBody>
          <a:bodyPr>
            <a:noAutofit/>
          </a:bodyPr>
          <a:lstStyle/>
          <a:p>
            <a:r>
              <a:rPr lang="it-IT" sz="3200" dirty="0" smtClean="0">
                <a:solidFill>
                  <a:schemeClr val="tx1"/>
                </a:solidFill>
              </a:rPr>
              <a:t>Il regolamento di cui all’art. 3 comma 3 del </a:t>
            </a:r>
            <a:r>
              <a:rPr lang="it-IT" sz="3200" dirty="0" err="1" smtClean="0">
                <a:solidFill>
                  <a:schemeClr val="tx1"/>
                </a:solidFill>
              </a:rPr>
              <a:t>d.Lgs</a:t>
            </a:r>
            <a:r>
              <a:rPr lang="it-IT" sz="3200" dirty="0" smtClean="0">
                <a:solidFill>
                  <a:schemeClr val="tx1"/>
                </a:solidFill>
              </a:rPr>
              <a:t> 61/2017</a:t>
            </a:r>
            <a:endParaRPr lang="it-IT" sz="3200" dirty="0">
              <a:solidFill>
                <a:schemeClr val="tx1"/>
              </a:solidFill>
            </a:endParaRPr>
          </a:p>
        </p:txBody>
      </p:sp>
      <p:sp>
        <p:nvSpPr>
          <p:cNvPr id="3" name="Segnaposto contenuto 2"/>
          <p:cNvSpPr>
            <a:spLocks noGrp="1"/>
          </p:cNvSpPr>
          <p:nvPr>
            <p:ph sz="quarter" idx="1"/>
          </p:nvPr>
        </p:nvSpPr>
        <p:spPr/>
        <p:txBody>
          <a:bodyPr>
            <a:normAutofit fontScale="92500" lnSpcReduction="10000"/>
          </a:bodyPr>
          <a:lstStyle/>
          <a:p>
            <a:pPr marL="0" indent="0">
              <a:buNone/>
            </a:pPr>
            <a:endParaRPr lang="it-IT" dirty="0" smtClean="0"/>
          </a:p>
          <a:p>
            <a:pPr marL="0" indent="0" algn="ctr">
              <a:buNone/>
            </a:pPr>
            <a:r>
              <a:rPr lang="it-IT" sz="2600" b="1" dirty="0" smtClean="0"/>
              <a:t>ALLEGATO N.3 (i quadri orari)</a:t>
            </a:r>
          </a:p>
          <a:p>
            <a:pPr marL="0" indent="0" algn="ctr">
              <a:buNone/>
            </a:pPr>
            <a:r>
              <a:rPr lang="it-IT" sz="1700" dirty="0" smtClean="0"/>
              <a:t>contiene</a:t>
            </a:r>
          </a:p>
          <a:p>
            <a:pPr marL="0" indent="0">
              <a:buNone/>
            </a:pPr>
            <a:endParaRPr lang="it-IT" dirty="0" smtClean="0"/>
          </a:p>
          <a:p>
            <a:pPr marL="0" indent="0">
              <a:buNone/>
            </a:pPr>
            <a:r>
              <a:rPr lang="it-IT" dirty="0" smtClean="0"/>
              <a:t>L’articolazione dei quadri orari degli indirizzi</a:t>
            </a:r>
          </a:p>
          <a:p>
            <a:pPr marL="0" indent="0">
              <a:buNone/>
            </a:pPr>
            <a:r>
              <a:rPr lang="it-IT" dirty="0"/>
              <a:t>c</a:t>
            </a:r>
            <a:r>
              <a:rPr lang="it-IT" dirty="0" smtClean="0"/>
              <a:t>on l’indicazione di:</a:t>
            </a:r>
          </a:p>
          <a:p>
            <a:pPr>
              <a:buFontTx/>
              <a:buChar char="-"/>
            </a:pPr>
            <a:r>
              <a:rPr lang="it-IT" dirty="0" smtClean="0"/>
              <a:t>Un monte orario di riferimento per il biennio e per ciascun anno del triennio riferito agli insegnamenti dell’area generale</a:t>
            </a:r>
          </a:p>
          <a:p>
            <a:pPr>
              <a:buFontTx/>
              <a:buChar char="-"/>
            </a:pPr>
            <a:r>
              <a:rPr lang="it-IT" dirty="0"/>
              <a:t>Un monte orario di riferimento per il biennio e per ciascun anno del triennio riferito agli insegnamenti dell’area </a:t>
            </a:r>
            <a:r>
              <a:rPr lang="it-IT" dirty="0" smtClean="0"/>
              <a:t>di indirizzo (prevede un </a:t>
            </a:r>
            <a:r>
              <a:rPr lang="it-IT" dirty="0" err="1" smtClean="0"/>
              <a:t>range</a:t>
            </a:r>
            <a:r>
              <a:rPr lang="it-IT" dirty="0" smtClean="0"/>
              <a:t> di variazione </a:t>
            </a:r>
            <a:r>
              <a:rPr lang="it-IT" dirty="0" err="1" smtClean="0"/>
              <a:t>min-max</a:t>
            </a:r>
            <a:r>
              <a:rPr lang="it-IT" dirty="0" smtClean="0"/>
              <a:t>)</a:t>
            </a:r>
            <a:endParaRPr lang="it-IT" dirty="0"/>
          </a:p>
          <a:p>
            <a:pPr>
              <a:buFontTx/>
              <a:buChar char="-"/>
            </a:pPr>
            <a:endParaRPr lang="it-IT" dirty="0"/>
          </a:p>
        </p:txBody>
      </p:sp>
    </p:spTree>
    <p:extLst>
      <p:ext uri="{BB962C8B-B14F-4D97-AF65-F5344CB8AC3E}">
        <p14:creationId xmlns:p14="http://schemas.microsoft.com/office/powerpoint/2010/main" val="29334102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939784"/>
          </a:xfrm>
        </p:spPr>
        <p:txBody>
          <a:bodyPr>
            <a:noAutofit/>
          </a:bodyPr>
          <a:lstStyle/>
          <a:p>
            <a:r>
              <a:rPr lang="it-IT" sz="3200" dirty="0" smtClean="0">
                <a:solidFill>
                  <a:schemeClr val="tx1"/>
                </a:solidFill>
              </a:rPr>
              <a:t>Il regolamento di cui all’art. 3 comma 3 del </a:t>
            </a:r>
            <a:r>
              <a:rPr lang="it-IT" sz="3200" dirty="0" err="1" smtClean="0">
                <a:solidFill>
                  <a:schemeClr val="tx1"/>
                </a:solidFill>
              </a:rPr>
              <a:t>d.Lgs</a:t>
            </a:r>
            <a:r>
              <a:rPr lang="it-IT" sz="3200" dirty="0" smtClean="0">
                <a:solidFill>
                  <a:schemeClr val="tx1"/>
                </a:solidFill>
              </a:rPr>
              <a:t> 61/2017</a:t>
            </a:r>
            <a:endParaRPr lang="it-IT" sz="3200" dirty="0">
              <a:solidFill>
                <a:schemeClr val="tx1"/>
              </a:solidFill>
            </a:endParaRPr>
          </a:p>
        </p:txBody>
      </p:sp>
      <p:sp>
        <p:nvSpPr>
          <p:cNvPr id="3" name="Segnaposto contenuto 2"/>
          <p:cNvSpPr>
            <a:spLocks noGrp="1"/>
          </p:cNvSpPr>
          <p:nvPr>
            <p:ph sz="quarter" idx="1"/>
          </p:nvPr>
        </p:nvSpPr>
        <p:spPr>
          <a:xfrm>
            <a:off x="457200" y="1600200"/>
            <a:ext cx="8003232" cy="4873752"/>
          </a:xfrm>
        </p:spPr>
        <p:txBody>
          <a:bodyPr>
            <a:normAutofit/>
          </a:bodyPr>
          <a:lstStyle/>
          <a:p>
            <a:pPr marL="0" indent="0">
              <a:buNone/>
            </a:pPr>
            <a:endParaRPr lang="it-IT" dirty="0" smtClean="0"/>
          </a:p>
          <a:p>
            <a:pPr marL="0" indent="0" algn="ctr">
              <a:buNone/>
            </a:pPr>
            <a:r>
              <a:rPr lang="it-IT" b="1" dirty="0" smtClean="0"/>
              <a:t>ALLEGATO N.4 (le correlazioni all’I e FP)</a:t>
            </a:r>
          </a:p>
          <a:p>
            <a:pPr marL="0" indent="0" algn="ctr">
              <a:buNone/>
            </a:pPr>
            <a:r>
              <a:rPr lang="it-IT" sz="1800" b="1" dirty="0" smtClean="0"/>
              <a:t>contiene</a:t>
            </a:r>
            <a:endParaRPr lang="it-IT" sz="1800" dirty="0" smtClean="0"/>
          </a:p>
          <a:p>
            <a:pPr marL="0" indent="0">
              <a:buNone/>
            </a:pPr>
            <a:endParaRPr lang="it-IT" dirty="0" smtClean="0"/>
          </a:p>
          <a:p>
            <a:pPr>
              <a:buFontTx/>
              <a:buChar char="-"/>
            </a:pPr>
            <a:r>
              <a:rPr lang="it-IT" dirty="0" smtClean="0"/>
              <a:t>La correlazione di ciascuno degli indirizzi dei percorsi quinquennali dell’istruzione professionale con le qualifiche e i diplomi professionali di I e FP) </a:t>
            </a:r>
            <a:endParaRPr lang="it-IT" dirty="0"/>
          </a:p>
        </p:txBody>
      </p:sp>
    </p:spTree>
    <p:extLst>
      <p:ext uri="{BB962C8B-B14F-4D97-AF65-F5344CB8AC3E}">
        <p14:creationId xmlns:p14="http://schemas.microsoft.com/office/powerpoint/2010/main" val="784634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14290"/>
            <a:ext cx="7467600" cy="928694"/>
          </a:xfrm>
        </p:spPr>
        <p:txBody>
          <a:bodyPr>
            <a:normAutofit/>
          </a:bodyPr>
          <a:lstStyle/>
          <a:p>
            <a:pPr algn="ctr"/>
            <a:r>
              <a:rPr lang="it-IT" sz="2800" dirty="0" smtClean="0">
                <a:solidFill>
                  <a:schemeClr val="tx1"/>
                </a:solidFill>
              </a:rPr>
              <a:t>L’IDENTITA’ DEI PERCORSI DI I.P.</a:t>
            </a:r>
            <a:endParaRPr lang="it-IT" sz="2800" dirty="0">
              <a:solidFill>
                <a:schemeClr val="tx1"/>
              </a:solidFill>
            </a:endParaRPr>
          </a:p>
        </p:txBody>
      </p:sp>
      <p:sp>
        <p:nvSpPr>
          <p:cNvPr id="3" name="Segnaposto contenuto 2"/>
          <p:cNvSpPr>
            <a:spLocks noGrp="1"/>
          </p:cNvSpPr>
          <p:nvPr>
            <p:ph sz="quarter" idx="1"/>
          </p:nvPr>
        </p:nvSpPr>
        <p:spPr>
          <a:xfrm>
            <a:off x="457200" y="1628800"/>
            <a:ext cx="7467600" cy="4845152"/>
          </a:xfrm>
        </p:spPr>
        <p:txBody>
          <a:bodyPr>
            <a:normAutofit/>
          </a:bodyPr>
          <a:lstStyle/>
          <a:p>
            <a:endParaRPr lang="it-IT" dirty="0" smtClean="0">
              <a:solidFill>
                <a:srgbClr val="0070C0"/>
              </a:solidFill>
            </a:endParaRPr>
          </a:p>
          <a:p>
            <a:r>
              <a:rPr lang="it-IT" dirty="0" smtClean="0"/>
              <a:t>DAL PROFILO UNITARIO PER OGNI INDIRIZZO</a:t>
            </a:r>
          </a:p>
          <a:p>
            <a:pPr marL="0" indent="0">
              <a:buNone/>
            </a:pPr>
            <a:endParaRPr lang="it-IT" dirty="0" smtClean="0"/>
          </a:p>
          <a:p>
            <a:pPr marL="0" indent="0">
              <a:buNone/>
            </a:pPr>
            <a:r>
              <a:rPr lang="it-IT" sz="1800" dirty="0" smtClean="0"/>
              <a:t>                                                           </a:t>
            </a:r>
            <a:endParaRPr lang="it-IT" dirty="0"/>
          </a:p>
          <a:p>
            <a:endParaRPr lang="it-IT" dirty="0" smtClean="0"/>
          </a:p>
          <a:p>
            <a:endParaRPr lang="it-IT" dirty="0"/>
          </a:p>
          <a:p>
            <a:r>
              <a:rPr lang="it-IT" dirty="0" smtClean="0"/>
              <a:t>AI PERCORSI FORMATIVI RICHIESTI DAL TERRITORIO E DECLINATI DALLE SCUOLE</a:t>
            </a:r>
            <a:endParaRPr lang="it-IT" dirty="0"/>
          </a:p>
        </p:txBody>
      </p:sp>
      <p:sp>
        <p:nvSpPr>
          <p:cNvPr id="5" name="Freccia in giù 4"/>
          <p:cNvSpPr/>
          <p:nvPr/>
        </p:nvSpPr>
        <p:spPr>
          <a:xfrm>
            <a:off x="3419872" y="2924944"/>
            <a:ext cx="86409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latin typeface="Agency FB" panose="020B0503020202020204" pitchFamily="34" charset="0"/>
              </a:rPr>
              <a:t>LA FINALITA’ DELLA RIFORMA</a:t>
            </a:r>
            <a:endParaRPr lang="it-IT" b="1" dirty="0">
              <a:solidFill>
                <a:schemeClr val="tx1"/>
              </a:solidFill>
              <a:latin typeface="Agency FB" panose="020B0503020202020204" pitchFamily="34" charset="0"/>
            </a:endParaRPr>
          </a:p>
        </p:txBody>
      </p:sp>
      <p:sp>
        <p:nvSpPr>
          <p:cNvPr id="3" name="Segnaposto contenuto 2"/>
          <p:cNvSpPr>
            <a:spLocks noGrp="1"/>
          </p:cNvSpPr>
          <p:nvPr>
            <p:ph sz="quarter" idx="1"/>
          </p:nvPr>
        </p:nvSpPr>
        <p:spPr/>
        <p:txBody>
          <a:bodyPr>
            <a:normAutofit lnSpcReduction="10000"/>
          </a:bodyPr>
          <a:lstStyle/>
          <a:p>
            <a:pPr>
              <a:buNone/>
            </a:pPr>
            <a:endParaRPr lang="it-IT" dirty="0" smtClean="0"/>
          </a:p>
          <a:p>
            <a:r>
              <a:rPr lang="it-IT" dirty="0" smtClean="0">
                <a:latin typeface="Agency FB" panose="020B0503020202020204" pitchFamily="34" charset="0"/>
              </a:rPr>
              <a:t>riaffermare </a:t>
            </a:r>
            <a:r>
              <a:rPr lang="it-IT" b="1" dirty="0" smtClean="0">
                <a:latin typeface="Agency FB" panose="020B0503020202020204" pitchFamily="34" charset="0"/>
              </a:rPr>
              <a:t>l’identità dell’istruzione professionale </a:t>
            </a:r>
            <a:r>
              <a:rPr lang="it-IT" dirty="0" smtClean="0">
                <a:latin typeface="Agency FB" panose="020B0503020202020204" pitchFamily="34" charset="0"/>
              </a:rPr>
              <a:t>attraverso una diversa organizzazione e una maggiore articolazione dei percorsi, un’autonomia didattica e gestionale non solo formale, ma anche sostanziale</a:t>
            </a:r>
          </a:p>
          <a:p>
            <a:r>
              <a:rPr lang="it-IT" dirty="0" smtClean="0">
                <a:latin typeface="Agency FB" panose="020B0503020202020204" pitchFamily="34" charset="0"/>
              </a:rPr>
              <a:t>rispondere, con maggiore efficacia, </a:t>
            </a:r>
            <a:r>
              <a:rPr lang="it-IT" b="1" dirty="0" smtClean="0">
                <a:latin typeface="Agency FB" panose="020B0503020202020204" pitchFamily="34" charset="0"/>
              </a:rPr>
              <a:t>alle esigenze della particolare e composita utenza dell’istruzione professionale</a:t>
            </a:r>
            <a:r>
              <a:rPr lang="it-IT" dirty="0" smtClean="0">
                <a:latin typeface="Agency FB" panose="020B0503020202020204" pitchFamily="34" charset="0"/>
              </a:rPr>
              <a:t>, nella quale si riscontra una crescente percentuale di giovani immigrati caratterizzati da etnie, culture e lingue molto diverse e da un elevato numero di studenti con disabilità e con difficoltà di apprendimento</a:t>
            </a:r>
          </a:p>
          <a:p>
            <a:r>
              <a:rPr lang="it-IT" b="1" dirty="0" smtClean="0">
                <a:latin typeface="Agency FB" panose="020B0503020202020204" pitchFamily="34" charset="0"/>
              </a:rPr>
              <a:t>ridurre l’alto tasso di abbandoni e di insuccessi </a:t>
            </a:r>
            <a:r>
              <a:rPr lang="it-IT" dirty="0" smtClean="0">
                <a:latin typeface="Agency FB" panose="020B0503020202020204" pitchFamily="34" charset="0"/>
              </a:rPr>
              <a:t>tra gli studenti, fenomeno registrato, da anni, in tali istituti, invertendo, nel contempo, </a:t>
            </a:r>
            <a:r>
              <a:rPr lang="it-IT" b="1" dirty="0" smtClean="0">
                <a:latin typeface="Agency FB" panose="020B0503020202020204" pitchFamily="34" charset="0"/>
              </a:rPr>
              <a:t>la tendenza alla riduzione delle iscrizione rilevata negli ultimi anni</a:t>
            </a:r>
            <a:endParaRPr lang="it-IT" b="1" dirty="0">
              <a:latin typeface="Agency FB" panose="020B0503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p:cNvSpPr/>
          <p:nvPr/>
        </p:nvSpPr>
        <p:spPr>
          <a:xfrm>
            <a:off x="2738216" y="2600618"/>
            <a:ext cx="3240360" cy="20162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2375756" y="3147065"/>
            <a:ext cx="3960440" cy="923330"/>
          </a:xfrm>
          <a:prstGeom prst="rect">
            <a:avLst/>
          </a:prstGeom>
          <a:noFill/>
        </p:spPr>
        <p:txBody>
          <a:bodyPr wrap="square" rtlCol="0">
            <a:spAutoFit/>
          </a:bodyPr>
          <a:lstStyle/>
          <a:p>
            <a:pPr algn="ctr"/>
            <a:r>
              <a:rPr lang="it-IT" dirty="0"/>
              <a:t>PERCORSI FORMATIVI </a:t>
            </a:r>
            <a:endParaRPr lang="it-IT" dirty="0" smtClean="0"/>
          </a:p>
          <a:p>
            <a:pPr algn="ctr"/>
            <a:r>
              <a:rPr lang="it-IT" dirty="0" smtClean="0"/>
              <a:t>DECLINATI </a:t>
            </a:r>
          </a:p>
          <a:p>
            <a:pPr algn="ctr"/>
            <a:r>
              <a:rPr lang="it-IT" dirty="0" smtClean="0"/>
              <a:t>DALLE </a:t>
            </a:r>
            <a:r>
              <a:rPr lang="it-IT" dirty="0"/>
              <a:t>SCUOLE</a:t>
            </a:r>
          </a:p>
        </p:txBody>
      </p:sp>
      <p:sp>
        <p:nvSpPr>
          <p:cNvPr id="6" name="Callout 1 5"/>
          <p:cNvSpPr/>
          <p:nvPr/>
        </p:nvSpPr>
        <p:spPr>
          <a:xfrm>
            <a:off x="6355918" y="885366"/>
            <a:ext cx="2248529" cy="1368152"/>
          </a:xfrm>
          <a:prstGeom prst="borderCallout1">
            <a:avLst>
              <a:gd name="adj1" fmla="val 53722"/>
              <a:gd name="adj2" fmla="val -695"/>
              <a:gd name="adj3" fmla="val 141254"/>
              <a:gd name="adj4" fmla="val -474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rPr>
              <a:t>Le priorità </a:t>
            </a:r>
            <a:r>
              <a:rPr lang="it-IT" dirty="0">
                <a:solidFill>
                  <a:schemeClr val="tx1"/>
                </a:solidFill>
              </a:rPr>
              <a:t>nelle linee guida regionali</a:t>
            </a:r>
          </a:p>
        </p:txBody>
      </p:sp>
      <p:sp>
        <p:nvSpPr>
          <p:cNvPr id="7" name="Callout 1 6"/>
          <p:cNvSpPr/>
          <p:nvPr/>
        </p:nvSpPr>
        <p:spPr>
          <a:xfrm>
            <a:off x="179511" y="908719"/>
            <a:ext cx="2327797" cy="1344799"/>
          </a:xfrm>
          <a:prstGeom prst="borderCallout1">
            <a:avLst>
              <a:gd name="adj1" fmla="val 160532"/>
              <a:gd name="adj2" fmla="val 119065"/>
              <a:gd name="adj3" fmla="val 99949"/>
              <a:gd name="adj4" fmla="val 691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I vincoli sull’utilizzo delle quote di 	         autonomia e degli spazi di flessibilità</a:t>
            </a:r>
          </a:p>
        </p:txBody>
      </p:sp>
      <p:sp>
        <p:nvSpPr>
          <p:cNvPr id="8" name="Callout 1 7"/>
          <p:cNvSpPr/>
          <p:nvPr/>
        </p:nvSpPr>
        <p:spPr>
          <a:xfrm>
            <a:off x="3419872" y="5013176"/>
            <a:ext cx="2088232" cy="1512168"/>
          </a:xfrm>
          <a:prstGeom prst="borderCallout1">
            <a:avLst>
              <a:gd name="adj1" fmla="val -23437"/>
              <a:gd name="adj2" fmla="val 49202"/>
              <a:gd name="adj3" fmla="val 1405"/>
              <a:gd name="adj4" fmla="val 502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La dotazione organica assegnata</a:t>
            </a:r>
          </a:p>
        </p:txBody>
      </p:sp>
      <p:sp>
        <p:nvSpPr>
          <p:cNvPr id="9" name="CasellaDiTesto 8"/>
          <p:cNvSpPr txBox="1"/>
          <p:nvPr/>
        </p:nvSpPr>
        <p:spPr>
          <a:xfrm>
            <a:off x="3131840" y="691304"/>
            <a:ext cx="2592288" cy="830997"/>
          </a:xfrm>
          <a:prstGeom prst="rect">
            <a:avLst/>
          </a:prstGeom>
          <a:noFill/>
        </p:spPr>
        <p:txBody>
          <a:bodyPr wrap="square" rtlCol="0">
            <a:spAutoFit/>
          </a:bodyPr>
          <a:lstStyle/>
          <a:p>
            <a:pPr algn="ctr"/>
            <a:r>
              <a:rPr lang="it-IT" sz="2400" dirty="0" smtClean="0"/>
              <a:t>  </a:t>
            </a:r>
            <a:r>
              <a:rPr lang="it-IT" sz="2400" dirty="0" smtClean="0">
                <a:solidFill>
                  <a:srgbClr val="0070C0"/>
                </a:solidFill>
              </a:rPr>
              <a:t>LINEE GUIDA</a:t>
            </a:r>
          </a:p>
          <a:p>
            <a:pPr algn="ctr"/>
            <a:r>
              <a:rPr lang="it-IT" sz="2400" dirty="0" smtClean="0">
                <a:solidFill>
                  <a:srgbClr val="0070C0"/>
                </a:solidFill>
              </a:rPr>
              <a:t>NAZIONALI</a:t>
            </a:r>
            <a:endParaRPr lang="it-IT" sz="2400" dirty="0">
              <a:solidFill>
                <a:srgbClr val="0070C0"/>
              </a:solidFill>
            </a:endParaRPr>
          </a:p>
        </p:txBody>
      </p:sp>
      <p:cxnSp>
        <p:nvCxnSpPr>
          <p:cNvPr id="11" name="Connettore 2 10"/>
          <p:cNvCxnSpPr/>
          <p:nvPr/>
        </p:nvCxnSpPr>
        <p:spPr>
          <a:xfrm>
            <a:off x="4358396" y="1340768"/>
            <a:ext cx="53164" cy="125985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39962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14290"/>
            <a:ext cx="7467600" cy="928694"/>
          </a:xfrm>
        </p:spPr>
        <p:txBody>
          <a:bodyPr>
            <a:noAutofit/>
          </a:bodyPr>
          <a:lstStyle/>
          <a:p>
            <a:pPr algn="ctr"/>
            <a:r>
              <a:rPr lang="it-IT" sz="2800" dirty="0" smtClean="0">
                <a:solidFill>
                  <a:schemeClr val="tx1"/>
                </a:solidFill>
              </a:rPr>
              <a:t>Quote di autonomia </a:t>
            </a:r>
            <a:br>
              <a:rPr lang="it-IT" sz="2800" dirty="0" smtClean="0">
                <a:solidFill>
                  <a:schemeClr val="tx1"/>
                </a:solidFill>
              </a:rPr>
            </a:br>
            <a:r>
              <a:rPr lang="it-IT" sz="2800" dirty="0" smtClean="0">
                <a:solidFill>
                  <a:schemeClr val="tx1"/>
                </a:solidFill>
              </a:rPr>
              <a:t>e spazi di </a:t>
            </a:r>
            <a:r>
              <a:rPr lang="it-IT" sz="2800" dirty="0" err="1" smtClean="0">
                <a:solidFill>
                  <a:schemeClr val="tx1"/>
                </a:solidFill>
              </a:rPr>
              <a:t>flessibilita’</a:t>
            </a:r>
            <a:endParaRPr lang="it-IT" sz="2800" dirty="0">
              <a:solidFill>
                <a:schemeClr val="tx1"/>
              </a:solidFill>
            </a:endParaRPr>
          </a:p>
        </p:txBody>
      </p:sp>
      <p:sp>
        <p:nvSpPr>
          <p:cNvPr id="3" name="Segnaposto contenuto 2"/>
          <p:cNvSpPr>
            <a:spLocks noGrp="1"/>
          </p:cNvSpPr>
          <p:nvPr>
            <p:ph sz="quarter" idx="1"/>
          </p:nvPr>
        </p:nvSpPr>
        <p:spPr>
          <a:xfrm>
            <a:off x="457200" y="1628800"/>
            <a:ext cx="7467600" cy="4845152"/>
          </a:xfrm>
        </p:spPr>
        <p:txBody>
          <a:bodyPr>
            <a:normAutofit/>
          </a:bodyPr>
          <a:lstStyle/>
          <a:p>
            <a:endParaRPr lang="it-IT" dirty="0" smtClean="0">
              <a:solidFill>
                <a:srgbClr val="0070C0"/>
              </a:solidFill>
            </a:endParaRPr>
          </a:p>
          <a:p>
            <a:pPr marL="0" indent="0">
              <a:buNone/>
            </a:pPr>
            <a:r>
              <a:rPr lang="it-IT" dirty="0" smtClean="0"/>
              <a:t>La quota di autonomia: </a:t>
            </a:r>
            <a:r>
              <a:rPr lang="it-IT" dirty="0" err="1" smtClean="0"/>
              <a:t>max</a:t>
            </a:r>
            <a:r>
              <a:rPr lang="it-IT" dirty="0" smtClean="0"/>
              <a:t> 20% dell’orario complessivo del biennio e dell’orario complessivo del triennio</a:t>
            </a:r>
          </a:p>
          <a:p>
            <a:pPr marL="0" indent="0">
              <a:buNone/>
            </a:pPr>
            <a:endParaRPr lang="it-IT" dirty="0"/>
          </a:p>
          <a:p>
            <a:pPr marL="0" indent="0">
              <a:buNone/>
            </a:pPr>
            <a:r>
              <a:rPr lang="it-IT" dirty="0" smtClean="0"/>
              <a:t>Gli spazi di flessibilità: </a:t>
            </a:r>
            <a:r>
              <a:rPr lang="it-IT" dirty="0" err="1" smtClean="0"/>
              <a:t>max</a:t>
            </a:r>
            <a:r>
              <a:rPr lang="it-IT" dirty="0" smtClean="0"/>
              <a:t> 40% dell’orario del terzo, quarto e quinto anno </a:t>
            </a:r>
          </a:p>
          <a:p>
            <a:pPr marL="0" indent="0">
              <a:buNone/>
            </a:pPr>
            <a:r>
              <a:rPr lang="it-IT" sz="1800" dirty="0" smtClean="0"/>
              <a:t>                                                           </a:t>
            </a:r>
            <a:endParaRPr lang="it-IT" dirty="0"/>
          </a:p>
          <a:p>
            <a:endParaRPr lang="it-IT" dirty="0" smtClean="0"/>
          </a:p>
          <a:p>
            <a:endParaRPr lang="it-IT" dirty="0"/>
          </a:p>
        </p:txBody>
      </p:sp>
    </p:spTree>
    <p:extLst>
      <p:ext uri="{BB962C8B-B14F-4D97-AF65-F5344CB8AC3E}">
        <p14:creationId xmlns:p14="http://schemas.microsoft.com/office/powerpoint/2010/main" val="7082606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14290"/>
            <a:ext cx="7467600" cy="928694"/>
          </a:xfrm>
        </p:spPr>
        <p:txBody>
          <a:bodyPr>
            <a:normAutofit fontScale="90000"/>
          </a:bodyPr>
          <a:lstStyle/>
          <a:p>
            <a:pPr algn="ctr"/>
            <a:r>
              <a:rPr lang="it-IT" sz="3600" dirty="0" smtClean="0">
                <a:solidFill>
                  <a:schemeClr val="tx1"/>
                </a:solidFill>
              </a:rPr>
              <a:t>Quote di autonomia </a:t>
            </a:r>
            <a:br>
              <a:rPr lang="it-IT" sz="3600" dirty="0" smtClean="0">
                <a:solidFill>
                  <a:schemeClr val="tx1"/>
                </a:solidFill>
              </a:rPr>
            </a:br>
            <a:r>
              <a:rPr lang="it-IT" sz="3600" dirty="0" smtClean="0">
                <a:solidFill>
                  <a:schemeClr val="tx1"/>
                </a:solidFill>
              </a:rPr>
              <a:t>e spazi di </a:t>
            </a:r>
            <a:r>
              <a:rPr lang="it-IT" sz="3600" dirty="0" err="1" smtClean="0">
                <a:solidFill>
                  <a:schemeClr val="tx1"/>
                </a:solidFill>
              </a:rPr>
              <a:t>flessibilita’</a:t>
            </a:r>
            <a:endParaRPr lang="it-IT" sz="2800" dirty="0">
              <a:solidFill>
                <a:schemeClr val="tx1"/>
              </a:solidFill>
            </a:endParaRPr>
          </a:p>
        </p:txBody>
      </p:sp>
      <p:sp>
        <p:nvSpPr>
          <p:cNvPr id="3" name="Segnaposto contenuto 2"/>
          <p:cNvSpPr>
            <a:spLocks noGrp="1"/>
          </p:cNvSpPr>
          <p:nvPr>
            <p:ph sz="quarter" idx="1"/>
          </p:nvPr>
        </p:nvSpPr>
        <p:spPr>
          <a:xfrm>
            <a:off x="457200" y="1628800"/>
            <a:ext cx="7467600" cy="4845152"/>
          </a:xfrm>
        </p:spPr>
        <p:txBody>
          <a:bodyPr>
            <a:normAutofit/>
          </a:bodyPr>
          <a:lstStyle/>
          <a:p>
            <a:endParaRPr lang="it-IT" dirty="0" smtClean="0">
              <a:solidFill>
                <a:srgbClr val="0070C0"/>
              </a:solidFill>
            </a:endParaRPr>
          </a:p>
          <a:p>
            <a:r>
              <a:rPr lang="it-IT" dirty="0" smtClean="0"/>
              <a:t>I VINCOLI </a:t>
            </a:r>
          </a:p>
          <a:p>
            <a:pPr marL="0" indent="0">
              <a:buNone/>
            </a:pPr>
            <a:endParaRPr lang="it-IT" dirty="0"/>
          </a:p>
          <a:p>
            <a:pPr algn="just"/>
            <a:r>
              <a:rPr lang="it-IT" dirty="0" smtClean="0"/>
              <a:t>Area generale: diminuzione non superiore al 20% del monte ore di riferimento previsto per ogni insegnamento </a:t>
            </a:r>
          </a:p>
          <a:p>
            <a:pPr algn="just"/>
            <a:r>
              <a:rPr lang="it-IT" dirty="0" smtClean="0"/>
              <a:t>Area di indirizzo: rispetto del monte ore minimo contenuto nell’allegato 3 per ogni insegnamento (</a:t>
            </a:r>
            <a:r>
              <a:rPr lang="it-IT" sz="1800" dirty="0" smtClean="0"/>
              <a:t>al fine di consentire la declinazione dei percorsi, alcuni insegnamenti vengono riportati con minimo pari a 0, quindi possono essere o meno inseriti nel percorso curricolare secondo gli ambiti di declinazione</a:t>
            </a:r>
            <a:r>
              <a:rPr lang="it-IT" dirty="0" smtClean="0"/>
              <a:t>)  </a:t>
            </a:r>
          </a:p>
          <a:p>
            <a:endParaRPr lang="it-IT" dirty="0"/>
          </a:p>
        </p:txBody>
      </p:sp>
    </p:spTree>
    <p:extLst>
      <p:ext uri="{BB962C8B-B14F-4D97-AF65-F5344CB8AC3E}">
        <p14:creationId xmlns:p14="http://schemas.microsoft.com/office/powerpoint/2010/main" val="353532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chemeClr val="tx1"/>
                </a:solidFill>
              </a:rPr>
              <a:t>ASSETTO ORGANIZZATIVO</a:t>
            </a:r>
            <a:endParaRPr lang="it-IT" b="1" dirty="0">
              <a:solidFill>
                <a:schemeClr val="tx1"/>
              </a:solidFill>
            </a:endParaRPr>
          </a:p>
        </p:txBody>
      </p:sp>
      <p:sp>
        <p:nvSpPr>
          <p:cNvPr id="3" name="Segnaposto contenuto 2"/>
          <p:cNvSpPr>
            <a:spLocks noGrp="1"/>
          </p:cNvSpPr>
          <p:nvPr>
            <p:ph sz="quarter" idx="1"/>
          </p:nvPr>
        </p:nvSpPr>
        <p:spPr/>
        <p:txBody>
          <a:bodyPr>
            <a:normAutofit fontScale="85000" lnSpcReduction="10000"/>
          </a:bodyPr>
          <a:lstStyle/>
          <a:p>
            <a:pPr marL="0" indent="0">
              <a:buNone/>
            </a:pPr>
            <a:endParaRPr lang="it-IT" sz="2800" dirty="0" smtClean="0"/>
          </a:p>
          <a:p>
            <a:r>
              <a:rPr lang="it-IT" dirty="0" smtClean="0"/>
              <a:t>Nuova strutturazione del percorso quinquennale</a:t>
            </a:r>
          </a:p>
          <a:p>
            <a:pPr marL="457200" indent="-457200">
              <a:buAutoNum type="arabicParenR"/>
            </a:pPr>
            <a:r>
              <a:rPr lang="it-IT" b="1" dirty="0" smtClean="0"/>
              <a:t>Un biennio unitario </a:t>
            </a:r>
            <a:r>
              <a:rPr lang="it-IT" dirty="0" smtClean="0"/>
              <a:t>di complessive 2112 ore, articolate in 1188 ore di attività e insegnamenti di istruzione generale e in 924 ore di attività e insegnamenti di indirizzo comprensive  del tempo da destinare al potenziamento dei laboratori</a:t>
            </a:r>
          </a:p>
          <a:p>
            <a:pPr marL="457200" indent="-457200">
              <a:buAutoNum type="arabicParenR"/>
            </a:pPr>
            <a:r>
              <a:rPr lang="it-IT" b="1" dirty="0" smtClean="0"/>
              <a:t>Un complessivo triennio</a:t>
            </a:r>
            <a:r>
              <a:rPr lang="it-IT" dirty="0" smtClean="0"/>
              <a:t>, articolato in un terzo, quarto e quinto anno e con una forte caratterizzazione </a:t>
            </a:r>
            <a:r>
              <a:rPr lang="it-IT" dirty="0" err="1" smtClean="0"/>
              <a:t>laboratoriale</a:t>
            </a:r>
            <a:r>
              <a:rPr lang="it-IT" dirty="0" smtClean="0"/>
              <a:t> e lavorativa in generale. Per ciascun anno del triennio, l’orario scolastico è di 1056 ore, articolate in 462 ore di attività e insegnamenti di istruzione generale e in 594 ore di attività e insegnamenti di indirizzo</a:t>
            </a:r>
          </a:p>
          <a:p>
            <a:pPr marL="457200" lvl="0" indent="-457200">
              <a:buFont typeface="Wingdings"/>
              <a:buAutoNum type="arabicParenR"/>
            </a:pPr>
            <a:r>
              <a:rPr lang="it-IT" dirty="0" smtClean="0"/>
              <a:t>Tutte le scuole sedi di percorsi di istruzione professionale si dotano di un ufficio tecnico con il compito di sostenere la migliore organizzazione e funzionalità dei laboratori.</a:t>
            </a:r>
          </a:p>
          <a:p>
            <a:pPr marL="457200" indent="-457200">
              <a:buAutoNum type="arabicParenR"/>
            </a:pP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chemeClr val="tx1"/>
                </a:solidFill>
              </a:rPr>
              <a:t>ASSETTO DIDATTICO</a:t>
            </a:r>
            <a:endParaRPr lang="it-IT" sz="3200" b="1" dirty="0">
              <a:solidFill>
                <a:schemeClr val="tx1"/>
              </a:solidFill>
            </a:endParaRPr>
          </a:p>
        </p:txBody>
      </p:sp>
      <p:sp>
        <p:nvSpPr>
          <p:cNvPr id="3" name="Segnaposto contenuto 2"/>
          <p:cNvSpPr>
            <a:spLocks noGrp="1"/>
          </p:cNvSpPr>
          <p:nvPr>
            <p:ph sz="quarter" idx="1"/>
          </p:nvPr>
        </p:nvSpPr>
        <p:spPr/>
        <p:txBody>
          <a:bodyPr>
            <a:normAutofit lnSpcReduction="10000"/>
          </a:bodyPr>
          <a:lstStyle/>
          <a:p>
            <a:r>
              <a:rPr lang="it-IT" b="1" dirty="0"/>
              <a:t>A</a:t>
            </a:r>
            <a:r>
              <a:rPr lang="it-IT" b="1" dirty="0" smtClean="0"/>
              <a:t>ssetto didattico</a:t>
            </a:r>
            <a:endParaRPr lang="it-IT" dirty="0" smtClean="0"/>
          </a:p>
          <a:p>
            <a:pPr marL="457200" indent="-457200">
              <a:buAutoNum type="arabicParenR"/>
            </a:pPr>
            <a:r>
              <a:rPr lang="it-IT" b="1" dirty="0" smtClean="0"/>
              <a:t>personalizzazione </a:t>
            </a:r>
            <a:r>
              <a:rPr lang="it-IT" dirty="0" smtClean="0"/>
              <a:t>(fino a 264 ore annue nel biennio per la realizzazione del progetto formativo individuale)</a:t>
            </a:r>
          </a:p>
          <a:p>
            <a:pPr marL="457200" indent="-457200">
              <a:buAutoNum type="arabicParenR"/>
            </a:pPr>
            <a:r>
              <a:rPr lang="it-IT" b="1" dirty="0" smtClean="0"/>
              <a:t>aggregazione delle discip</a:t>
            </a:r>
            <a:r>
              <a:rPr lang="it-IT" dirty="0" smtClean="0"/>
              <a:t>line per assi culturali (riduzione del numero delle discipline soprattutto nel biennio)</a:t>
            </a:r>
          </a:p>
          <a:p>
            <a:pPr marL="457200" indent="-457200">
              <a:buAutoNum type="arabicParenR"/>
            </a:pPr>
            <a:r>
              <a:rPr lang="it-IT" b="1" dirty="0" smtClean="0"/>
              <a:t>organizzazione didattica basata sulle unità didattiche di apprendimento (UDA)</a:t>
            </a:r>
          </a:p>
          <a:p>
            <a:pPr marL="457200" indent="-457200">
              <a:buAutoNum type="arabicParenR"/>
            </a:pPr>
            <a:r>
              <a:rPr lang="it-IT" b="1" dirty="0" smtClean="0"/>
              <a:t>introduzione di metodologie didattiche innovative </a:t>
            </a:r>
            <a:r>
              <a:rPr lang="it-IT" dirty="0" smtClean="0"/>
              <a:t>e possibilità di realizzare i percorsi di alternanza scuola-lavoro a partire dal secondo anno</a:t>
            </a:r>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b="1" dirty="0" smtClean="0">
                <a:solidFill>
                  <a:schemeClr val="tx1"/>
                </a:solidFill>
              </a:rPr>
              <a:t>LA PERSONALIZZAZIONE E IL PFI</a:t>
            </a:r>
            <a:endParaRPr lang="it-IT" sz="2800" b="1" dirty="0">
              <a:solidFill>
                <a:schemeClr val="tx1"/>
              </a:solidFill>
            </a:endParaRPr>
          </a:p>
        </p:txBody>
      </p:sp>
      <p:sp>
        <p:nvSpPr>
          <p:cNvPr id="3" name="Segnaposto contenuto 2"/>
          <p:cNvSpPr>
            <a:spLocks noGrp="1"/>
          </p:cNvSpPr>
          <p:nvPr>
            <p:ph sz="quarter" idx="1"/>
          </p:nvPr>
        </p:nvSpPr>
        <p:spPr/>
        <p:txBody>
          <a:bodyPr>
            <a:normAutofit/>
          </a:bodyPr>
          <a:lstStyle/>
          <a:p>
            <a:r>
              <a:rPr lang="it-IT" dirty="0" smtClean="0"/>
              <a:t>Il progetto formativo individuale</a:t>
            </a:r>
          </a:p>
          <a:p>
            <a:pPr marL="0" indent="0">
              <a:buNone/>
            </a:pPr>
            <a:endParaRPr lang="it-IT" sz="2000" dirty="0" smtClean="0"/>
          </a:p>
          <a:p>
            <a:pPr marL="0" indent="0" algn="just">
              <a:buNone/>
            </a:pPr>
            <a:r>
              <a:rPr lang="it-IT" sz="2000" dirty="0" smtClean="0"/>
              <a:t>E’ il </a:t>
            </a:r>
            <a:r>
              <a:rPr lang="it-IT" sz="2000" dirty="0"/>
              <a:t>p</a:t>
            </a:r>
            <a:r>
              <a:rPr lang="it-IT" sz="2000" dirty="0" smtClean="0"/>
              <a:t>rogetto  </a:t>
            </a:r>
            <a:r>
              <a:rPr lang="it-IT" sz="2000" dirty="0"/>
              <a:t>che ha il fine di motivare e orientare la studentessa  e lo studente nella progressiva costruzione del proprio percorso formativo e lavorativo, di supportarli per migliorare il successo formativo  e di accompagnarli negli eventuali passaggi tra i sistemi formativi di cui all’articolo 8 del decreto legislativo, con l’assistenza di un tutor  individuato all’interno del consiglio di classe; si basa sul bilancio personale effettuato nel primo anno di frequenza del percorso di istruzione professionale ed è aggiornato per tutta la durata del percorso. </a:t>
            </a:r>
          </a:p>
        </p:txBody>
      </p:sp>
    </p:spTree>
    <p:extLst>
      <p:ext uri="{BB962C8B-B14F-4D97-AF65-F5344CB8AC3E}">
        <p14:creationId xmlns:p14="http://schemas.microsoft.com/office/powerpoint/2010/main" val="14461719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7467600" cy="1512168"/>
          </a:xfrm>
        </p:spPr>
        <p:txBody>
          <a:bodyPr>
            <a:noAutofit/>
          </a:bodyPr>
          <a:lstStyle/>
          <a:p>
            <a:r>
              <a:rPr lang="it-IT" sz="2400" b="1" dirty="0" smtClean="0"/>
              <a:t/>
            </a:r>
            <a:br>
              <a:rPr lang="it-IT" sz="2400" b="1" dirty="0" smtClean="0"/>
            </a:br>
            <a:r>
              <a:rPr lang="it-IT" sz="2400" b="1" dirty="0"/>
              <a:t/>
            </a:r>
            <a:br>
              <a:rPr lang="it-IT" sz="2400" b="1" dirty="0"/>
            </a:br>
            <a:r>
              <a:rPr lang="it-IT" sz="2400" b="1" dirty="0" smtClean="0">
                <a:solidFill>
                  <a:schemeClr val="tx1"/>
                </a:solidFill>
              </a:rPr>
              <a:t>Il conseguimento della qualifica triennale e del diploma quadriennale</a:t>
            </a:r>
            <a:r>
              <a:rPr lang="it-IT" sz="2400" b="1" dirty="0" smtClean="0"/>
              <a:t/>
            </a:r>
            <a:br>
              <a:rPr lang="it-IT" sz="2400" b="1" dirty="0" smtClean="0"/>
            </a:br>
            <a:endParaRPr lang="it-IT" sz="2400" dirty="0"/>
          </a:p>
        </p:txBody>
      </p:sp>
      <p:sp>
        <p:nvSpPr>
          <p:cNvPr id="3" name="Segnaposto contenuto 2"/>
          <p:cNvSpPr>
            <a:spLocks noGrp="1"/>
          </p:cNvSpPr>
          <p:nvPr>
            <p:ph sz="quarter" idx="1"/>
          </p:nvPr>
        </p:nvSpPr>
        <p:spPr>
          <a:xfrm>
            <a:off x="457200" y="1600200"/>
            <a:ext cx="7467600" cy="3701008"/>
          </a:xfrm>
        </p:spPr>
        <p:txBody>
          <a:bodyPr>
            <a:normAutofit fontScale="92500"/>
          </a:bodyPr>
          <a:lstStyle/>
          <a:p>
            <a:pPr marL="0" indent="0">
              <a:buNone/>
            </a:pPr>
            <a:endParaRPr lang="it-IT" dirty="0" smtClean="0"/>
          </a:p>
          <a:p>
            <a:pPr marL="457200" indent="-457200">
              <a:buFont typeface="+mj-lt"/>
              <a:buAutoNum type="arabicPeriod"/>
            </a:pPr>
            <a:r>
              <a:rPr lang="it-IT" dirty="0" smtClean="0"/>
              <a:t>Attivazione in sussidiarietà di percorsi di istruzione e formazione professionale, previo accreditamento regionale</a:t>
            </a:r>
          </a:p>
          <a:p>
            <a:pPr marL="457200" indent="-457200">
              <a:buFont typeface="+mj-lt"/>
              <a:buAutoNum type="arabicPeriod"/>
            </a:pPr>
            <a:r>
              <a:rPr lang="it-IT" dirty="0" smtClean="0"/>
              <a:t>I criteri generali per la realizzazione di tali percorsi sono definiti previa intesa in Conferenza Unificata (art. 7, comma 1, del </a:t>
            </a:r>
            <a:r>
              <a:rPr lang="it-IT" dirty="0" err="1" smtClean="0"/>
              <a:t>D.Lgs</a:t>
            </a:r>
            <a:r>
              <a:rPr lang="it-IT" dirty="0" smtClean="0"/>
              <a:t> 61)</a:t>
            </a:r>
          </a:p>
          <a:p>
            <a:pPr marL="457200" indent="-457200">
              <a:buFont typeface="+mj-lt"/>
              <a:buAutoNum type="arabicPeriod"/>
            </a:pPr>
            <a:r>
              <a:rPr lang="it-IT" dirty="0" smtClean="0"/>
              <a:t>Le modalità realizzative di tali percorsi sono definite da apposito accordo tra Regione e USR (articolo 7, comma 2, del </a:t>
            </a:r>
            <a:r>
              <a:rPr lang="it-IT" dirty="0" err="1" smtClean="0"/>
              <a:t>D.Lgs</a:t>
            </a:r>
            <a:r>
              <a:rPr lang="it-IT" dirty="0" smtClean="0"/>
              <a:t> 61) </a:t>
            </a:r>
          </a:p>
          <a:p>
            <a:pPr marL="457200" indent="-457200">
              <a:buFont typeface="+mj-lt"/>
              <a:buAutoNum type="arabicPeriod"/>
            </a:pPr>
            <a:endParaRPr lang="it-IT" b="1" dirty="0" smtClean="0"/>
          </a:p>
        </p:txBody>
      </p:sp>
    </p:spTree>
    <p:extLst>
      <p:ext uri="{BB962C8B-B14F-4D97-AF65-F5344CB8AC3E}">
        <p14:creationId xmlns:p14="http://schemas.microsoft.com/office/powerpoint/2010/main" val="22964148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800" b="1" dirty="0" smtClean="0"/>
              <a:t>I rapporti con il sistema di I e FP</a:t>
            </a:r>
            <a:endParaRPr lang="it-IT" b="1" dirty="0"/>
          </a:p>
        </p:txBody>
      </p:sp>
      <p:sp>
        <p:nvSpPr>
          <p:cNvPr id="3" name="Segnaposto contenuto 2"/>
          <p:cNvSpPr>
            <a:spLocks noGrp="1"/>
          </p:cNvSpPr>
          <p:nvPr>
            <p:ph sz="quarter" idx="1"/>
          </p:nvPr>
        </p:nvSpPr>
        <p:spPr/>
        <p:txBody>
          <a:bodyPr>
            <a:normAutofit fontScale="92500" lnSpcReduction="10000"/>
          </a:bodyPr>
          <a:lstStyle/>
          <a:p>
            <a:r>
              <a:rPr lang="it-IT" sz="2600" b="1" dirty="0" smtClean="0">
                <a:latin typeface="Times New Roman" pitchFamily="18" charset="0"/>
                <a:cs typeface="Times New Roman" pitchFamily="18" charset="0"/>
              </a:rPr>
              <a:t>Rete nazionale delle scuole professionali e raccordo con il sistema di istruzione e formazione professionale</a:t>
            </a:r>
          </a:p>
          <a:p>
            <a:r>
              <a:rPr lang="it-IT" dirty="0" smtClean="0"/>
              <a:t>le scuole e le istituzioni formative accreditate </a:t>
            </a:r>
            <a:r>
              <a:rPr lang="it-IT" dirty="0" err="1" smtClean="0"/>
              <a:t>IeFP</a:t>
            </a:r>
            <a:r>
              <a:rPr lang="it-IT" dirty="0" smtClean="0"/>
              <a:t> convergono nell’ambito di una “</a:t>
            </a:r>
            <a:r>
              <a:rPr lang="it-IT" i="1" dirty="0" smtClean="0"/>
              <a:t>Rete nazionale delle scuole professionali</a:t>
            </a:r>
            <a:r>
              <a:rPr lang="it-IT" dirty="0" smtClean="0"/>
              <a:t>”, raccordandosi in essa in modo stabile e strutturato, per la realizzazione di un’offerta </a:t>
            </a:r>
            <a:r>
              <a:rPr lang="it-IT" dirty="0" smtClean="0">
                <a:latin typeface="+mj-lt"/>
              </a:rPr>
              <a:t>formativa unitaria ed integrata e per realizzare confronti organici e continuativi con altri soggetti pubblici e privati per promuovere l’innovazione e il raccordo stabile con il mondo del lavoro nonché per aggiornare, nel corso del tempo, gli indirizzi e i profili</a:t>
            </a:r>
          </a:p>
          <a:p>
            <a:r>
              <a:rPr lang="it-IT" dirty="0" smtClean="0">
                <a:latin typeface="+mj-lt"/>
              </a:rPr>
              <a:t>i criteri, i termini e le modalità per la costituzione e l’aggiornamento</a:t>
            </a:r>
            <a:r>
              <a:rPr lang="it-IT" dirty="0" smtClean="0">
                <a:latin typeface="+mj-lt"/>
                <a:cs typeface="Times New Roman" pitchFamily="18" charset="0"/>
              </a:rPr>
              <a:t> della rete sono definiti con apposito Decreto, previa intesa in Conferenza unificata</a:t>
            </a:r>
            <a:endParaRPr lang="it-IT"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Passaggi tra sistemi formativi</a:t>
            </a:r>
            <a:endParaRPr lang="it-IT" b="1" dirty="0"/>
          </a:p>
        </p:txBody>
      </p:sp>
      <p:sp>
        <p:nvSpPr>
          <p:cNvPr id="3" name="Segnaposto contenuto 2"/>
          <p:cNvSpPr>
            <a:spLocks noGrp="1"/>
          </p:cNvSpPr>
          <p:nvPr>
            <p:ph sz="quarter" idx="1"/>
          </p:nvPr>
        </p:nvSpPr>
        <p:spPr/>
        <p:txBody>
          <a:bodyPr>
            <a:normAutofit fontScale="92500" lnSpcReduction="20000"/>
          </a:bodyPr>
          <a:lstStyle/>
          <a:p>
            <a:pPr marL="0" indent="0">
              <a:buNone/>
            </a:pPr>
            <a:endParaRPr lang="it-IT" sz="2800" b="1" dirty="0" smtClean="0">
              <a:latin typeface="Times New Roman" pitchFamily="18" charset="0"/>
              <a:cs typeface="Times New Roman" pitchFamily="18" charset="0"/>
            </a:endParaRPr>
          </a:p>
          <a:p>
            <a:r>
              <a:rPr lang="it-IT" dirty="0" smtClean="0">
                <a:latin typeface="Century Schoolbook" pitchFamily="18" charset="0"/>
                <a:cs typeface="Times New Roman" pitchFamily="18" charset="0"/>
              </a:rPr>
              <a:t>Le fasi del passaggio sono definiti previa intesa in Conferenza unificata</a:t>
            </a:r>
          </a:p>
          <a:p>
            <a:r>
              <a:rPr lang="it-IT" dirty="0" smtClean="0">
                <a:latin typeface="Century Schoolbook" pitchFamily="18" charset="0"/>
                <a:cs typeface="Times New Roman" pitchFamily="18" charset="0"/>
              </a:rPr>
              <a:t>Criteri e modalità di realizzazione dei passaggi sono previsti nell’art. 8 del </a:t>
            </a:r>
            <a:r>
              <a:rPr lang="it-IT" dirty="0" err="1" smtClean="0">
                <a:latin typeface="Century Schoolbook" pitchFamily="18" charset="0"/>
                <a:cs typeface="Times New Roman" pitchFamily="18" charset="0"/>
              </a:rPr>
              <a:t>D.Lgs</a:t>
            </a:r>
            <a:r>
              <a:rPr lang="it-IT" dirty="0" smtClean="0">
                <a:latin typeface="Century Schoolbook" pitchFamily="18" charset="0"/>
                <a:cs typeface="Times New Roman" pitchFamily="18" charset="0"/>
              </a:rPr>
              <a:t> 61/2017</a:t>
            </a:r>
          </a:p>
          <a:p>
            <a:pPr lvl="0"/>
            <a:r>
              <a:rPr lang="it-IT" dirty="0"/>
              <a:t>I</a:t>
            </a:r>
            <a:r>
              <a:rPr lang="x-none" smtClean="0"/>
              <a:t>l passaggio </a:t>
            </a:r>
            <a:r>
              <a:rPr lang="it-IT" dirty="0" smtClean="0"/>
              <a:t>non ha carattere di irreversibilità e </a:t>
            </a:r>
            <a:r>
              <a:rPr lang="x-none" smtClean="0"/>
              <a:t>prevede</a:t>
            </a:r>
            <a:r>
              <a:rPr lang="it-IT" dirty="0" smtClean="0"/>
              <a:t>, da parte delle Istituzioni Scolastiche e Formative interessate,</a:t>
            </a:r>
            <a:r>
              <a:rPr lang="x-none" smtClean="0"/>
              <a:t> </a:t>
            </a:r>
            <a:r>
              <a:rPr lang="it-IT" dirty="0" smtClean="0"/>
              <a:t>il riconoscimento di tutti i crediti maturati e </a:t>
            </a:r>
            <a:r>
              <a:rPr lang="x-none" smtClean="0"/>
              <a:t>la progettazione ed attuazione di modalità di accompagnamento</a:t>
            </a:r>
            <a:r>
              <a:rPr lang="it-IT" dirty="0" smtClean="0"/>
              <a:t> e di sostegno </a:t>
            </a:r>
            <a:r>
              <a:rPr lang="x-none" smtClean="0"/>
              <a:t> e la possibilità di inserimento graduale nel nuovo percorso. </a:t>
            </a:r>
            <a:endParaRPr lang="it-IT" dirty="0" smtClean="0"/>
          </a:p>
          <a:p>
            <a:pPr lvl="0"/>
            <a:r>
              <a:rPr lang="it-IT" dirty="0" smtClean="0"/>
              <a:t>La correlazione tra i titoli dell’I e FP e gli indirizzi dell’IP si basa sulla comparazione tra i profili di uscita e sui codici ATECO e costituisce il riferimento per il sistema dei passaggi.</a:t>
            </a:r>
          </a:p>
          <a:p>
            <a:pPr marL="0" indent="0">
              <a:buNone/>
            </a:pPr>
            <a:endParaRPr lang="it-IT" dirty="0">
              <a:latin typeface="Times New Roman" pitchFamily="18" charset="0"/>
              <a:cs typeface="Times New Roman" pitchFamily="18" charset="0"/>
            </a:endParaRPr>
          </a:p>
        </p:txBody>
      </p:sp>
    </p:spTree>
    <p:extLst>
      <p:ext uri="{BB962C8B-B14F-4D97-AF65-F5344CB8AC3E}">
        <p14:creationId xmlns:p14="http://schemas.microsoft.com/office/powerpoint/2010/main" val="4123566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800" b="1" dirty="0" smtClean="0"/>
              <a:t>DOTAZIONI ORGANICHE</a:t>
            </a:r>
            <a:endParaRPr lang="it-IT" b="1" dirty="0"/>
          </a:p>
        </p:txBody>
      </p:sp>
      <p:sp>
        <p:nvSpPr>
          <p:cNvPr id="3" name="Segnaposto contenuto 2"/>
          <p:cNvSpPr>
            <a:spLocks noGrp="1"/>
          </p:cNvSpPr>
          <p:nvPr>
            <p:ph sz="quarter" idx="1"/>
          </p:nvPr>
        </p:nvSpPr>
        <p:spPr/>
        <p:txBody>
          <a:bodyPr>
            <a:normAutofit lnSpcReduction="10000"/>
          </a:bodyPr>
          <a:lstStyle/>
          <a:p>
            <a:pPr marL="0" indent="0">
              <a:buNone/>
            </a:pPr>
            <a:endParaRPr lang="it-IT" sz="2800" b="1" dirty="0" smtClean="0">
              <a:latin typeface="Times New Roman" pitchFamily="18" charset="0"/>
              <a:cs typeface="Times New Roman" pitchFamily="18" charset="0"/>
            </a:endParaRPr>
          </a:p>
          <a:p>
            <a:r>
              <a:rPr lang="it-IT" dirty="0" smtClean="0">
                <a:cs typeface="Times New Roman" pitchFamily="18" charset="0"/>
              </a:rPr>
              <a:t>Le dotazioni organiche sono determinate nell’ambito dell’organico dell’autonomia, previsto dai commi 64 e 65 della legge 107/2015</a:t>
            </a:r>
          </a:p>
          <a:p>
            <a:r>
              <a:rPr lang="it-IT" dirty="0" smtClean="0">
                <a:cs typeface="Times New Roman" pitchFamily="18" charset="0"/>
              </a:rPr>
              <a:t>Si prevede un incremento delle ore di compresenza tra docenti disciplinari e docenti tecnico-pratici per favorire l’attività laboratoriale (in media otto ore alla settimana di compresenza)</a:t>
            </a:r>
          </a:p>
          <a:p>
            <a:r>
              <a:rPr lang="it-IT" dirty="0" smtClean="0">
                <a:cs typeface="Times New Roman" pitchFamily="18" charset="0"/>
              </a:rPr>
              <a:t>Dovrà perciò essere previsto un incremento nelle dotazioni di tali insegnanti, grazie all’utilizzo dei fondi previsti dall’art. 12 del </a:t>
            </a:r>
            <a:r>
              <a:rPr lang="it-IT" dirty="0" err="1" smtClean="0">
                <a:cs typeface="Times New Roman" pitchFamily="18" charset="0"/>
              </a:rPr>
              <a:t>D.Lgs</a:t>
            </a:r>
            <a:r>
              <a:rPr lang="it-IT" dirty="0" smtClean="0">
                <a:cs typeface="Times New Roman" pitchFamily="18" charset="0"/>
              </a:rPr>
              <a:t> 61/2017, senza però creare esubero di personale nel relativo ambito territoriale (</a:t>
            </a:r>
            <a:r>
              <a:rPr lang="it-IT" dirty="0" err="1" smtClean="0">
                <a:cs typeface="Times New Roman" pitchFamily="18" charset="0"/>
              </a:rPr>
              <a:t>cfr</a:t>
            </a:r>
            <a:r>
              <a:rPr lang="it-IT" dirty="0" smtClean="0">
                <a:cs typeface="Times New Roman" pitchFamily="18" charset="0"/>
              </a:rPr>
              <a:t> art. 9 comma 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latin typeface="Agency FB" panose="020B0503020202020204" pitchFamily="34" charset="0"/>
              </a:rPr>
              <a:t>GLI OBIETTIVI PRINCIPALI DEL DECRETO 61/2017</a:t>
            </a:r>
            <a:endParaRPr lang="it-IT" b="1" dirty="0">
              <a:solidFill>
                <a:schemeClr val="tx1"/>
              </a:solidFill>
              <a:latin typeface="Agency FB" panose="020B0503020202020204" pitchFamily="34" charset="0"/>
            </a:endParaRPr>
          </a:p>
        </p:txBody>
      </p:sp>
      <p:sp>
        <p:nvSpPr>
          <p:cNvPr id="3" name="Segnaposto contenuto 2"/>
          <p:cNvSpPr>
            <a:spLocks noGrp="1"/>
          </p:cNvSpPr>
          <p:nvPr>
            <p:ph sz="quarter" idx="1"/>
          </p:nvPr>
        </p:nvSpPr>
        <p:spPr/>
        <p:txBody>
          <a:bodyPr>
            <a:normAutofit/>
          </a:bodyPr>
          <a:lstStyle/>
          <a:p>
            <a:pPr>
              <a:buNone/>
            </a:pPr>
            <a:endParaRPr lang="it-IT" dirty="0" smtClean="0"/>
          </a:p>
          <a:p>
            <a:pPr algn="just"/>
            <a:r>
              <a:rPr lang="it-IT" b="1" dirty="0" smtClean="0">
                <a:solidFill>
                  <a:schemeClr val="accent3"/>
                </a:solidFill>
                <a:latin typeface="Agency FB" panose="020B0503020202020204" pitchFamily="34" charset="0"/>
              </a:rPr>
              <a:t>Superare la sovrapposizione</a:t>
            </a:r>
            <a:r>
              <a:rPr lang="it-IT" b="1" dirty="0" smtClean="0">
                <a:latin typeface="Agency FB" panose="020B0503020202020204" pitchFamily="34" charset="0"/>
              </a:rPr>
              <a:t> tra istruzione professionale e istruzione tecnica, da un lato, e tra istruzione professionale e sistema di </a:t>
            </a:r>
            <a:r>
              <a:rPr lang="it-IT" b="1" dirty="0" err="1" smtClean="0">
                <a:latin typeface="Agency FB" panose="020B0503020202020204" pitchFamily="34" charset="0"/>
              </a:rPr>
              <a:t>I.e</a:t>
            </a:r>
            <a:r>
              <a:rPr lang="it-IT" b="1" dirty="0" smtClean="0">
                <a:latin typeface="Agency FB" panose="020B0503020202020204" pitchFamily="34" charset="0"/>
              </a:rPr>
              <a:t> FP, dall’altro</a:t>
            </a:r>
          </a:p>
          <a:p>
            <a:pPr algn="just"/>
            <a:r>
              <a:rPr lang="it-IT" b="1" dirty="0" smtClean="0">
                <a:latin typeface="Agency FB" panose="020B0503020202020204" pitchFamily="34" charset="0"/>
              </a:rPr>
              <a:t>Prevedere indirizzi di studio ispirati a un </a:t>
            </a:r>
            <a:r>
              <a:rPr lang="it-IT" b="1" dirty="0" smtClean="0">
                <a:solidFill>
                  <a:schemeClr val="accent3"/>
                </a:solidFill>
                <a:latin typeface="Agency FB" panose="020B0503020202020204" pitchFamily="34" charset="0"/>
              </a:rPr>
              <a:t>moderno concetto di </a:t>
            </a:r>
            <a:r>
              <a:rPr lang="it-IT" b="1" dirty="0" err="1" smtClean="0">
                <a:solidFill>
                  <a:schemeClr val="accent3"/>
                </a:solidFill>
                <a:latin typeface="Agency FB" panose="020B0503020202020204" pitchFamily="34" charset="0"/>
              </a:rPr>
              <a:t>occupabilità</a:t>
            </a:r>
            <a:r>
              <a:rPr lang="it-IT" b="1" dirty="0" smtClean="0">
                <a:latin typeface="Agency FB" panose="020B0503020202020204" pitchFamily="34" charset="0"/>
              </a:rPr>
              <a:t>, riferito ad ampie aree di attività economiche, e non a singole professioni</a:t>
            </a:r>
          </a:p>
          <a:p>
            <a:pPr algn="just"/>
            <a:r>
              <a:rPr lang="it-IT" b="1" dirty="0" smtClean="0">
                <a:latin typeface="Agency FB" panose="020B0503020202020204" pitchFamily="34" charset="0"/>
              </a:rPr>
              <a:t>Consentire alle scuole la </a:t>
            </a:r>
            <a:r>
              <a:rPr lang="it-IT" b="1" dirty="0" smtClean="0">
                <a:solidFill>
                  <a:schemeClr val="accent3"/>
                </a:solidFill>
                <a:latin typeface="Agency FB" panose="020B0503020202020204" pitchFamily="34" charset="0"/>
              </a:rPr>
              <a:t>declinazione di percorsi formativi richiesti dal proprio territorio</a:t>
            </a:r>
            <a:r>
              <a:rPr lang="it-IT" b="1" dirty="0" smtClean="0">
                <a:latin typeface="Agency FB" panose="020B0503020202020204" pitchFamily="34" charset="0"/>
              </a:rPr>
              <a:t>, attraverso un’autonomia e una flessibilità più ampie, rispetto ai vigenti ordinamenti</a:t>
            </a:r>
          </a:p>
          <a:p>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800" b="1" dirty="0" smtClean="0"/>
              <a:t>DOTAZIONI ORGANICHE</a:t>
            </a:r>
            <a:endParaRPr lang="it-IT" b="1" dirty="0"/>
          </a:p>
        </p:txBody>
      </p:sp>
      <p:sp>
        <p:nvSpPr>
          <p:cNvPr id="3" name="Segnaposto contenuto 2"/>
          <p:cNvSpPr>
            <a:spLocks noGrp="1"/>
          </p:cNvSpPr>
          <p:nvPr>
            <p:ph sz="quarter" idx="1"/>
          </p:nvPr>
        </p:nvSpPr>
        <p:spPr/>
        <p:txBody>
          <a:bodyPr>
            <a:normAutofit/>
          </a:bodyPr>
          <a:lstStyle/>
          <a:p>
            <a:pPr marL="0" indent="0">
              <a:buNone/>
            </a:pPr>
            <a:endParaRPr lang="it-IT" sz="2800" b="1" dirty="0" smtClean="0">
              <a:latin typeface="Times New Roman" pitchFamily="18" charset="0"/>
              <a:cs typeface="Times New Roman" pitchFamily="18" charset="0"/>
            </a:endParaRPr>
          </a:p>
          <a:p>
            <a:pPr algn="just"/>
            <a:r>
              <a:rPr lang="it-IT" dirty="0" smtClean="0">
                <a:cs typeface="Times New Roman" pitchFamily="18" charset="0"/>
              </a:rPr>
              <a:t>Si prevede, altresì, una maggiore flessibilità nell’utilizzo dei docenti delle diverse classi di concorso, grazie ad un’impostazione del curricolo basata sull’aggregazione delle discipline negli assi culturali, tenendo conto altresì, dell’utilizzo della quota di autonomia e della possibilità delle scuole di declinare gli indirizzi in percorsi formativi</a:t>
            </a:r>
            <a:r>
              <a:rPr lang="it-IT" dirty="0" smtClean="0"/>
              <a:t> richiesti dal territorio</a:t>
            </a:r>
            <a:endParaRPr lang="it-IT" dirty="0">
              <a:cs typeface="Times New Roman" pitchFamily="18" charset="0"/>
            </a:endParaRPr>
          </a:p>
        </p:txBody>
      </p:sp>
    </p:spTree>
    <p:extLst>
      <p:ext uri="{BB962C8B-B14F-4D97-AF65-F5344CB8AC3E}">
        <p14:creationId xmlns:p14="http://schemas.microsoft.com/office/powerpoint/2010/main" val="18713056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800" b="1" dirty="0" smtClean="0"/>
              <a:t>PASSAGGIO AL NUOVO ORDINAMENTO</a:t>
            </a:r>
            <a:endParaRPr lang="it-IT" b="1" dirty="0"/>
          </a:p>
        </p:txBody>
      </p:sp>
      <p:sp>
        <p:nvSpPr>
          <p:cNvPr id="3" name="Segnaposto contenuto 2"/>
          <p:cNvSpPr>
            <a:spLocks noGrp="1"/>
          </p:cNvSpPr>
          <p:nvPr>
            <p:ph sz="quarter" idx="1"/>
          </p:nvPr>
        </p:nvSpPr>
        <p:spPr/>
        <p:txBody>
          <a:bodyPr>
            <a:normAutofit fontScale="77500" lnSpcReduction="20000"/>
          </a:bodyPr>
          <a:lstStyle/>
          <a:p>
            <a:pPr marL="0" indent="0">
              <a:buNone/>
            </a:pPr>
            <a:endParaRPr lang="it-IT" sz="3800" b="1" dirty="0" smtClean="0">
              <a:latin typeface="Times New Roman" pitchFamily="18" charset="0"/>
              <a:cs typeface="Times New Roman" pitchFamily="18" charset="0"/>
            </a:endParaRPr>
          </a:p>
          <a:p>
            <a:pPr lvl="0"/>
            <a:r>
              <a:rPr lang="it-IT" sz="3200" dirty="0"/>
              <a:t>L</a:t>
            </a:r>
            <a:r>
              <a:rPr lang="x-none" sz="3200" smtClean="0"/>
              <a:t>’attivazione del nuovo ordinamento delineato dal decreto </a:t>
            </a:r>
            <a:r>
              <a:rPr lang="it-IT" sz="3200" dirty="0" smtClean="0"/>
              <a:t>si prevede </a:t>
            </a:r>
            <a:r>
              <a:rPr lang="x-none" sz="3200" smtClean="0"/>
              <a:t>a partire dalla classi prime funzionanti per l’anno scolastico 201</a:t>
            </a:r>
            <a:r>
              <a:rPr lang="it-IT" sz="3200" dirty="0" smtClean="0"/>
              <a:t>8</a:t>
            </a:r>
            <a:r>
              <a:rPr lang="x-none" sz="3200" smtClean="0"/>
              <a:t>/201</a:t>
            </a:r>
            <a:r>
              <a:rPr lang="it-IT" sz="3200" dirty="0" smtClean="0"/>
              <a:t>9</a:t>
            </a:r>
            <a:r>
              <a:rPr lang="x-none" sz="3200" smtClean="0"/>
              <a:t>;</a:t>
            </a:r>
            <a:endParaRPr lang="it-IT" sz="3200" dirty="0" smtClean="0"/>
          </a:p>
          <a:p>
            <a:pPr lvl="0"/>
            <a:r>
              <a:rPr lang="it-IT" sz="3200" dirty="0" smtClean="0"/>
              <a:t>Del decreto 61 fa parte integrante una tabella di confluenza </a:t>
            </a:r>
            <a:r>
              <a:rPr lang="x-none" sz="3200" smtClean="0"/>
              <a:t>dei precedenti indirizzi, articolazioni e opzioni disciplinati dal dPR n. 87 del 2010</a:t>
            </a:r>
            <a:r>
              <a:rPr lang="it-IT" sz="3200" dirty="0" smtClean="0"/>
              <a:t> nei nuovi indirizzi</a:t>
            </a:r>
          </a:p>
          <a:p>
            <a:pPr lvl="0"/>
            <a:r>
              <a:rPr lang="it-IT" sz="3200" dirty="0" smtClean="0"/>
              <a:t>Per il nuovo indirizzo «Gestione delle acque e risanamento ambientale» è previsto uno specifico accordo tra Regione e USR concernente l’attivazione di tale indirizzo in fase di prima applicazione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800" b="1" dirty="0" smtClean="0"/>
              <a:t>MISURE NAZIONALI DI SISTEMA</a:t>
            </a:r>
            <a:endParaRPr lang="it-IT" b="1" dirty="0"/>
          </a:p>
        </p:txBody>
      </p:sp>
      <p:sp>
        <p:nvSpPr>
          <p:cNvPr id="3" name="Segnaposto contenuto 2"/>
          <p:cNvSpPr>
            <a:spLocks noGrp="1"/>
          </p:cNvSpPr>
          <p:nvPr>
            <p:ph sz="quarter" idx="1"/>
          </p:nvPr>
        </p:nvSpPr>
        <p:spPr/>
        <p:txBody>
          <a:bodyPr>
            <a:normAutofit/>
          </a:bodyPr>
          <a:lstStyle/>
          <a:p>
            <a:endParaRPr lang="it-IT" sz="2900" dirty="0" smtClean="0">
              <a:latin typeface="+mj-lt"/>
              <a:cs typeface="Times New Roman" pitchFamily="18" charset="0"/>
            </a:endParaRPr>
          </a:p>
          <a:p>
            <a:r>
              <a:rPr lang="it-IT" sz="2900" dirty="0" smtClean="0">
                <a:latin typeface="+mj-lt"/>
                <a:cs typeface="Times New Roman" pitchFamily="18" charset="0"/>
              </a:rPr>
              <a:t>Il passaggio al nuovo ordinamento è accompagnato da misure nazionali di sistema per l’aggiornamento del personale e da un programma nazionale per l’orientamento dei giovani e delle loro famiglie sulle opportunità offerte dal nuovo ordinamento</a:t>
            </a:r>
          </a:p>
        </p:txBody>
      </p:sp>
    </p:spTree>
    <p:extLst>
      <p:ext uri="{BB962C8B-B14F-4D97-AF65-F5344CB8AC3E}">
        <p14:creationId xmlns:p14="http://schemas.microsoft.com/office/powerpoint/2010/main" val="239952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latin typeface="Agency FB" panose="020B0503020202020204" pitchFamily="34" charset="0"/>
              </a:rPr>
              <a:t>GLI OBIETTIVI PRINCIPALI DEL DECRETO 61/2017</a:t>
            </a:r>
            <a:endParaRPr lang="it-IT" b="1" dirty="0">
              <a:solidFill>
                <a:schemeClr val="tx1"/>
              </a:solidFill>
              <a:latin typeface="Agency FB" panose="020B0503020202020204" pitchFamily="34" charset="0"/>
            </a:endParaRPr>
          </a:p>
        </p:txBody>
      </p:sp>
      <p:sp>
        <p:nvSpPr>
          <p:cNvPr id="3" name="Segnaposto contenuto 2"/>
          <p:cNvSpPr>
            <a:spLocks noGrp="1"/>
          </p:cNvSpPr>
          <p:nvPr>
            <p:ph sz="quarter" idx="1"/>
          </p:nvPr>
        </p:nvSpPr>
        <p:spPr/>
        <p:txBody>
          <a:bodyPr>
            <a:normAutofit/>
          </a:bodyPr>
          <a:lstStyle/>
          <a:p>
            <a:pPr>
              <a:buNone/>
            </a:pPr>
            <a:endParaRPr lang="it-IT" dirty="0" smtClean="0"/>
          </a:p>
          <a:p>
            <a:pPr algn="just"/>
            <a:r>
              <a:rPr lang="it-IT" b="1" dirty="0" smtClean="0">
                <a:latin typeface="Agency FB" panose="020B0503020202020204" pitchFamily="34" charset="0"/>
              </a:rPr>
              <a:t>Dare alle scuole la possibilità di ampliare l’offerta formativa anche attraverso la </a:t>
            </a:r>
            <a:r>
              <a:rPr lang="it-IT" b="1" dirty="0" smtClean="0">
                <a:solidFill>
                  <a:schemeClr val="accent3"/>
                </a:solidFill>
                <a:latin typeface="Agency FB" panose="020B0503020202020204" pitchFamily="34" charset="0"/>
              </a:rPr>
              <a:t>realizzazione di percorsi per il conseguimento della qualifica e del diploma professionale</a:t>
            </a:r>
            <a:r>
              <a:rPr lang="it-IT" b="1" dirty="0" smtClean="0">
                <a:latin typeface="Agency FB" panose="020B0503020202020204" pitchFamily="34" charset="0"/>
              </a:rPr>
              <a:t>, in coerenza con la programmazione regionale</a:t>
            </a:r>
          </a:p>
          <a:p>
            <a:pPr algn="just"/>
            <a:endParaRPr lang="it-IT" b="1" dirty="0" smtClean="0">
              <a:latin typeface="Agency FB" panose="020B0503020202020204" pitchFamily="34" charset="0"/>
            </a:endParaRPr>
          </a:p>
          <a:p>
            <a:pPr algn="just"/>
            <a:r>
              <a:rPr lang="x-none" b="1" smtClean="0">
                <a:latin typeface="Agency FB" panose="020B0503020202020204" pitchFamily="34" charset="0"/>
              </a:rPr>
              <a:t>Prevedere la presenza, su tutto il territorio nazionale, di un </a:t>
            </a:r>
            <a:r>
              <a:rPr lang="x-none" b="1" smtClean="0">
                <a:solidFill>
                  <a:schemeClr val="accent3"/>
                </a:solidFill>
                <a:latin typeface="Agency FB" panose="020B0503020202020204" pitchFamily="34" charset="0"/>
              </a:rPr>
              <a:t>sistema unitario e articolato di “Scuole professionali” </a:t>
            </a:r>
            <a:r>
              <a:rPr lang="x-none" b="1" smtClean="0">
                <a:latin typeface="Agency FB" panose="020B0503020202020204" pitchFamily="34" charset="0"/>
              </a:rPr>
              <a:t>(Istruzione professionale e IeFP</a:t>
            </a:r>
            <a:r>
              <a:rPr lang="it-IT" b="1" dirty="0" smtClean="0">
                <a:latin typeface="Agency FB" panose="020B0503020202020204" pitchFamily="34" charset="0"/>
              </a:rPr>
              <a:t>)</a:t>
            </a:r>
            <a:r>
              <a:rPr lang="x-none" b="1" smtClean="0">
                <a:latin typeface="Agency FB" panose="020B0503020202020204" pitchFamily="34" charset="0"/>
              </a:rPr>
              <a:t>, ricomprese in una “Rete nazionale”.</a:t>
            </a:r>
            <a:endParaRPr lang="it-IT" b="1" dirty="0" smtClean="0">
              <a:latin typeface="Agency FB" panose="020B0503020202020204" pitchFamily="34" charset="0"/>
            </a:endParaRPr>
          </a:p>
          <a:p>
            <a:endParaRPr lang="it-IT" dirty="0"/>
          </a:p>
        </p:txBody>
      </p:sp>
    </p:spTree>
    <p:extLst>
      <p:ext uri="{BB962C8B-B14F-4D97-AF65-F5344CB8AC3E}">
        <p14:creationId xmlns:p14="http://schemas.microsoft.com/office/powerpoint/2010/main" val="851575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7467600" cy="868346"/>
          </a:xfrm>
        </p:spPr>
        <p:txBody>
          <a:bodyPr>
            <a:normAutofit/>
          </a:bodyPr>
          <a:lstStyle/>
          <a:p>
            <a:r>
              <a:rPr lang="it-IT" sz="3200" b="1" dirty="0" smtClean="0">
                <a:solidFill>
                  <a:schemeClr val="tx1"/>
                </a:solidFill>
                <a:latin typeface="Agency FB" panose="020B0503020202020204" pitchFamily="34" charset="0"/>
              </a:rPr>
              <a:t>Le parole chiave del Decreto Legislativo 61/2017</a:t>
            </a:r>
            <a:endParaRPr lang="it-IT" sz="3200" b="1" dirty="0">
              <a:solidFill>
                <a:schemeClr val="tx1"/>
              </a:solidFill>
              <a:latin typeface="Agency FB" panose="020B0503020202020204" pitchFamily="34" charset="0"/>
            </a:endParaRPr>
          </a:p>
        </p:txBody>
      </p:sp>
      <p:sp>
        <p:nvSpPr>
          <p:cNvPr id="3" name="Segnaposto contenuto 2"/>
          <p:cNvSpPr>
            <a:spLocks noGrp="1"/>
          </p:cNvSpPr>
          <p:nvPr>
            <p:ph sz="quarter" idx="1"/>
          </p:nvPr>
        </p:nvSpPr>
        <p:spPr/>
        <p:txBody>
          <a:bodyPr/>
          <a:lstStyle/>
          <a:p>
            <a:pPr marL="457200" indent="-457200">
              <a:buFont typeface="+mj-lt"/>
              <a:buAutoNum type="arabicPeriod"/>
            </a:pPr>
            <a:endParaRPr lang="it-IT" dirty="0" smtClean="0"/>
          </a:p>
          <a:p>
            <a:pPr marL="457200" indent="-457200">
              <a:buFont typeface="+mj-lt"/>
              <a:buAutoNum type="arabicPeriod"/>
            </a:pPr>
            <a:r>
              <a:rPr lang="it-IT" b="1" dirty="0" smtClean="0">
                <a:latin typeface="Agency FB" panose="020B0503020202020204" pitchFamily="34" charset="0"/>
              </a:rPr>
              <a:t>Ridefinizione degli indirizzi di studio</a:t>
            </a:r>
          </a:p>
          <a:p>
            <a:pPr marL="457200" indent="-457200">
              <a:buFont typeface="+mj-lt"/>
              <a:buAutoNum type="arabicPeriod"/>
            </a:pPr>
            <a:r>
              <a:rPr lang="it-IT" b="1" dirty="0" smtClean="0">
                <a:latin typeface="Agency FB" panose="020B0503020202020204" pitchFamily="34" charset="0"/>
              </a:rPr>
              <a:t>Innovazione delle metodologie didattiche e personalizzazione dell’apprendimento</a:t>
            </a:r>
          </a:p>
          <a:p>
            <a:pPr marL="457200" indent="-457200">
              <a:buFont typeface="+mj-lt"/>
              <a:buAutoNum type="arabicPeriod"/>
            </a:pPr>
            <a:r>
              <a:rPr lang="it-IT" b="1" dirty="0" smtClean="0">
                <a:latin typeface="Agency FB" panose="020B0503020202020204" pitchFamily="34" charset="0"/>
              </a:rPr>
              <a:t>Aggregazione delle discipline per assi culturali</a:t>
            </a:r>
          </a:p>
          <a:p>
            <a:pPr marL="457200" indent="-457200">
              <a:buFont typeface="+mj-lt"/>
              <a:buAutoNum type="arabicPeriod"/>
            </a:pPr>
            <a:r>
              <a:rPr lang="it-IT" b="1" dirty="0" smtClean="0">
                <a:latin typeface="Agency FB" panose="020B0503020202020204" pitchFamily="34" charset="0"/>
              </a:rPr>
              <a:t>Potenziamento della didattica laboratoriale</a:t>
            </a:r>
          </a:p>
          <a:p>
            <a:pPr marL="457200" indent="-457200">
              <a:buFont typeface="+mj-lt"/>
              <a:buAutoNum type="arabicPeriod"/>
            </a:pPr>
            <a:r>
              <a:rPr lang="it-IT" b="1" dirty="0" smtClean="0">
                <a:latin typeface="Agency FB" panose="020B0503020202020204" pitchFamily="34" charset="0"/>
              </a:rPr>
              <a:t>Progettazione didattica basata sulle unità di apprendimento</a:t>
            </a:r>
          </a:p>
          <a:p>
            <a:pPr marL="457200" indent="-457200">
              <a:buFont typeface="+mj-lt"/>
              <a:buAutoNum type="arabicPeriod"/>
            </a:pPr>
            <a:r>
              <a:rPr lang="it-IT" b="1" dirty="0" smtClean="0">
                <a:latin typeface="Agency FB" panose="020B0503020202020204" pitchFamily="34" charset="0"/>
              </a:rPr>
              <a:t>Flessibilità dei percorsi</a:t>
            </a:r>
          </a:p>
          <a:p>
            <a:pPr marL="457200" indent="-457200">
              <a:buFont typeface="+mj-lt"/>
              <a:buAutoNum type="arabicPeriod"/>
            </a:pPr>
            <a:r>
              <a:rPr lang="it-IT" b="1" dirty="0" smtClean="0">
                <a:latin typeface="Agency FB" panose="020B0503020202020204" pitchFamily="34" charset="0"/>
              </a:rPr>
              <a:t>Correlazione con i territori e con il mondo del lavoro (scuole territoriali dell’innovazione)</a:t>
            </a:r>
          </a:p>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4998D68B-1032-4B88-9F00-B8F471206E11}" type="slidenum">
              <a:rPr lang="it-IT" smtClean="0"/>
              <a:pPr>
                <a:defRPr/>
              </a:pPr>
              <a:t>6</a:t>
            </a:fld>
            <a:endParaRPr lang="it-IT" dirty="0"/>
          </a:p>
        </p:txBody>
      </p:sp>
      <p:sp>
        <p:nvSpPr>
          <p:cNvPr id="12" name="Rettangolo 11"/>
          <p:cNvSpPr/>
          <p:nvPr/>
        </p:nvSpPr>
        <p:spPr>
          <a:xfrm>
            <a:off x="467544" y="1124744"/>
            <a:ext cx="8208912" cy="4062651"/>
          </a:xfrm>
          <a:prstGeom prst="rect">
            <a:avLst/>
          </a:prstGeom>
        </p:spPr>
        <p:txBody>
          <a:bodyPr wrap="square">
            <a:spAutoFit/>
          </a:bodyPr>
          <a:lstStyle/>
          <a:p>
            <a:pPr marL="285750" indent="-285750" algn="just">
              <a:buFont typeface="Arial" panose="020B0604020202020204" pitchFamily="34" charset="0"/>
              <a:buChar char="•"/>
            </a:pPr>
            <a:endParaRPr lang="it-IT" b="1" dirty="0" smtClean="0"/>
          </a:p>
          <a:p>
            <a:pPr marL="285750" indent="-285750" algn="just">
              <a:buFont typeface="Arial" panose="020B0604020202020204" pitchFamily="34" charset="0"/>
              <a:buChar char="•"/>
            </a:pPr>
            <a:r>
              <a:rPr lang="it-IT" sz="2800" b="1" dirty="0" smtClean="0">
                <a:latin typeface="Agency FB" panose="020B0503020202020204" pitchFamily="34" charset="0"/>
              </a:rPr>
              <a:t>Il Decreto 61/2017</a:t>
            </a:r>
            <a:r>
              <a:rPr lang="it-IT" sz="2400" b="1" dirty="0" smtClean="0">
                <a:latin typeface="Agency FB" panose="020B0503020202020204" pitchFamily="34" charset="0"/>
              </a:rPr>
              <a:t>:</a:t>
            </a:r>
            <a:endParaRPr lang="it-IT" sz="2400" b="1" dirty="0">
              <a:latin typeface="Agency FB" panose="020B0503020202020204" pitchFamily="34" charset="0"/>
            </a:endParaRPr>
          </a:p>
          <a:p>
            <a:pPr marL="285750" indent="-285750" algn="just">
              <a:buFont typeface="Arial" panose="020B0604020202020204" pitchFamily="34" charset="0"/>
              <a:buChar char="•"/>
            </a:pPr>
            <a:endParaRPr lang="it-IT" sz="2400" b="1" dirty="0" smtClean="0">
              <a:latin typeface="Agency FB" panose="020B0503020202020204" pitchFamily="34" charset="0"/>
            </a:endParaRPr>
          </a:p>
          <a:p>
            <a:pPr algn="just"/>
            <a:endParaRPr lang="it-IT" sz="2400" b="1" dirty="0">
              <a:latin typeface="Agency FB" panose="020B0503020202020204" pitchFamily="34" charset="0"/>
            </a:endParaRPr>
          </a:p>
          <a:p>
            <a:pPr marL="285750" indent="-285750" algn="just">
              <a:buFont typeface="Arial" panose="020B0604020202020204" pitchFamily="34" charset="0"/>
              <a:buChar char="•"/>
            </a:pPr>
            <a:r>
              <a:rPr lang="it-IT" sz="2400" b="1" dirty="0" smtClean="0">
                <a:latin typeface="Agency FB" panose="020B0503020202020204" pitchFamily="34" charset="0"/>
              </a:rPr>
              <a:t>Modifica </a:t>
            </a:r>
            <a:r>
              <a:rPr lang="it-IT" sz="2400" b="1" i="1" dirty="0">
                <a:latin typeface="Agency FB" panose="020B0503020202020204" pitchFamily="34" charset="0"/>
              </a:rPr>
              <a:t>la precedente organizzazione </a:t>
            </a:r>
            <a:r>
              <a:rPr lang="it-IT" sz="2400" dirty="0">
                <a:latin typeface="Agency FB" panose="020B0503020202020204" pitchFamily="34" charset="0"/>
              </a:rPr>
              <a:t>composta da 2 macro settori con 6 indirizzi, introducendo </a:t>
            </a:r>
            <a:r>
              <a:rPr lang="it-IT" sz="2400" b="1" u="sng" dirty="0">
                <a:solidFill>
                  <a:schemeClr val="accent3"/>
                </a:solidFill>
                <a:latin typeface="Agency FB" panose="020B0503020202020204" pitchFamily="34" charset="0"/>
              </a:rPr>
              <a:t>11 indirizzi di studio</a:t>
            </a:r>
            <a:r>
              <a:rPr lang="it-IT" sz="2400" dirty="0">
                <a:solidFill>
                  <a:schemeClr val="accent3"/>
                </a:solidFill>
                <a:latin typeface="Agency FB" panose="020B0503020202020204" pitchFamily="34" charset="0"/>
              </a:rPr>
              <a:t> </a:t>
            </a:r>
            <a:r>
              <a:rPr lang="it-IT" sz="2400" dirty="0">
                <a:latin typeface="Agency FB" panose="020B0503020202020204" pitchFamily="34" charset="0"/>
              </a:rPr>
              <a:t>riferiti alle attività economiche previste dai </a:t>
            </a:r>
            <a:r>
              <a:rPr lang="it-IT" sz="2400" b="1" dirty="0">
                <a:solidFill>
                  <a:schemeClr val="accent3"/>
                </a:solidFill>
                <a:latin typeface="Agency FB" panose="020B0503020202020204" pitchFamily="34" charset="0"/>
              </a:rPr>
              <a:t>codici ATECO </a:t>
            </a:r>
            <a:r>
              <a:rPr lang="it-IT" sz="2400" dirty="0">
                <a:solidFill>
                  <a:schemeClr val="accent3"/>
                </a:solidFill>
                <a:latin typeface="Agency FB" panose="020B0503020202020204" pitchFamily="34" charset="0"/>
              </a:rPr>
              <a:t>e ai </a:t>
            </a:r>
            <a:r>
              <a:rPr lang="it-IT" sz="2400" b="1" dirty="0">
                <a:solidFill>
                  <a:schemeClr val="accent3"/>
                </a:solidFill>
                <a:latin typeface="Agency FB" panose="020B0503020202020204" pitchFamily="34" charset="0"/>
              </a:rPr>
              <a:t>settori economico-professionali</a:t>
            </a:r>
          </a:p>
          <a:p>
            <a:pPr algn="just"/>
            <a:endParaRPr lang="it-IT" sz="2400" b="1" dirty="0">
              <a:latin typeface="Agency FB" panose="020B0503020202020204" pitchFamily="34" charset="0"/>
            </a:endParaRPr>
          </a:p>
          <a:p>
            <a:pPr marL="285750" indent="-285750" algn="just">
              <a:buFont typeface="Arial" panose="020B0604020202020204" pitchFamily="34" charset="0"/>
              <a:buChar char="•"/>
            </a:pPr>
            <a:r>
              <a:rPr lang="it-IT" sz="2400" b="1" dirty="0">
                <a:latin typeface="Agency FB" panose="020B0503020202020204" pitchFamily="34" charset="0"/>
              </a:rPr>
              <a:t>Potenzia l’area di indirizzo e le attività </a:t>
            </a:r>
            <a:r>
              <a:rPr lang="it-IT" sz="2400" b="1" dirty="0" smtClean="0">
                <a:latin typeface="Agency FB" panose="020B0503020202020204" pitchFamily="34" charset="0"/>
              </a:rPr>
              <a:t>laboratoriali (più ore di laboratorio, più compresenze)</a:t>
            </a:r>
            <a:endParaRPr lang="it-IT" sz="2400" b="1" dirty="0">
              <a:latin typeface="Agency FB" panose="020B0503020202020204" pitchFamily="34" charset="0"/>
            </a:endParaRPr>
          </a:p>
          <a:p>
            <a:pPr algn="just"/>
            <a:endParaRPr lang="it-IT" sz="2000" dirty="0">
              <a:latin typeface="Agency FB" panose="020B0503020202020204" pitchFamily="34" charset="0"/>
            </a:endParaRPr>
          </a:p>
        </p:txBody>
      </p:sp>
      <p:sp>
        <p:nvSpPr>
          <p:cNvPr id="9" name="Titolo 2"/>
          <p:cNvSpPr txBox="1">
            <a:spLocks/>
          </p:cNvSpPr>
          <p:nvPr/>
        </p:nvSpPr>
        <p:spPr>
          <a:xfrm>
            <a:off x="683568" y="188640"/>
            <a:ext cx="7632847"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endParaRPr lang="it-IT" sz="2400" dirty="0" smtClean="0">
              <a:latin typeface="Calibri" pitchFamily="34" charset="0"/>
            </a:endParaRPr>
          </a:p>
        </p:txBody>
      </p:sp>
      <p:sp>
        <p:nvSpPr>
          <p:cNvPr id="14" name="Rettangolo 13"/>
          <p:cNvSpPr/>
          <p:nvPr/>
        </p:nvSpPr>
        <p:spPr>
          <a:xfrm>
            <a:off x="467544" y="1929606"/>
            <a:ext cx="8208912" cy="1754326"/>
          </a:xfrm>
          <a:prstGeom prst="rect">
            <a:avLst/>
          </a:prstGeom>
        </p:spPr>
        <p:txBody>
          <a:bodyPr wrap="square">
            <a:spAutoFit/>
          </a:bodyPr>
          <a:lstStyle/>
          <a:p>
            <a:pPr marL="285750" indent="-285750" algn="just">
              <a:buFont typeface="Arial" panose="020B0604020202020204" pitchFamily="34" charset="0"/>
              <a:buChar char="•"/>
            </a:pPr>
            <a:endParaRPr lang="it-IT" b="1" dirty="0" smtClean="0">
              <a:latin typeface="+mj-lt"/>
            </a:endParaRPr>
          </a:p>
          <a:p>
            <a:pPr marL="285750" indent="-285750" algn="just">
              <a:buFont typeface="Arial" panose="020B0604020202020204" pitchFamily="34" charset="0"/>
              <a:buChar char="•"/>
            </a:pPr>
            <a:endParaRPr lang="it-IT" b="1" dirty="0">
              <a:latin typeface="+mj-lt"/>
            </a:endParaRPr>
          </a:p>
          <a:p>
            <a:pPr marL="285750" indent="-285750" algn="just">
              <a:buFont typeface="Arial" panose="020B0604020202020204" pitchFamily="34" charset="0"/>
              <a:buChar char="•"/>
            </a:pPr>
            <a:endParaRPr lang="it-IT" b="1" dirty="0" smtClean="0">
              <a:latin typeface="+mj-lt"/>
            </a:endParaRPr>
          </a:p>
          <a:p>
            <a:pPr marL="285750" indent="-285750" algn="just">
              <a:buFont typeface="Arial" panose="020B0604020202020204" pitchFamily="34" charset="0"/>
              <a:buChar char="•"/>
            </a:pPr>
            <a:endParaRPr lang="it-IT" b="1" dirty="0">
              <a:latin typeface="+mj-lt"/>
            </a:endParaRPr>
          </a:p>
          <a:p>
            <a:pPr marL="285750" indent="-285750" algn="just">
              <a:buFont typeface="Arial" panose="020B0604020202020204" pitchFamily="34" charset="0"/>
              <a:buChar char="•"/>
            </a:pPr>
            <a:endParaRPr lang="it-IT" b="1" dirty="0" smtClean="0">
              <a:latin typeface="+mj-lt"/>
            </a:endParaRPr>
          </a:p>
          <a:p>
            <a:pPr marL="285750" indent="-285750" algn="just">
              <a:buFont typeface="Arial" panose="020B0604020202020204" pitchFamily="34" charset="0"/>
              <a:buChar char="•"/>
            </a:pPr>
            <a:endParaRPr lang="it-IT" b="1" dirty="0">
              <a:latin typeface="+mj-lt"/>
            </a:endParaRPr>
          </a:p>
        </p:txBody>
      </p:sp>
      <p:sp>
        <p:nvSpPr>
          <p:cNvPr id="15" name="Titolo 1"/>
          <p:cNvSpPr txBox="1">
            <a:spLocks/>
          </p:cNvSpPr>
          <p:nvPr/>
        </p:nvSpPr>
        <p:spPr>
          <a:xfrm>
            <a:off x="457200" y="274638"/>
            <a:ext cx="8075240" cy="868346"/>
          </a:xfrm>
          <a:prstGeom prst="rect">
            <a:avLst/>
          </a:prstGeom>
        </p:spPr>
        <p:txBody>
          <a:bodyPr>
            <a:normAutofit fontScale="975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it-IT" sz="2800" b="1" dirty="0" smtClean="0">
                <a:latin typeface="Agency FB" panose="020B0503020202020204" pitchFamily="34" charset="0"/>
              </a:rPr>
              <a:t>GLI STRUMENTI PER GARANTIRE L’IDENTITA’ DELL’ISTRUZIONE PROFESSIONALE</a:t>
            </a:r>
            <a:endParaRPr lang="it-IT" sz="2800" b="1" dirty="0">
              <a:latin typeface="Agency FB" panose="020B0503020202020204" pitchFamily="34" charset="0"/>
            </a:endParaRPr>
          </a:p>
        </p:txBody>
      </p:sp>
    </p:spTree>
    <p:extLst>
      <p:ext uri="{BB962C8B-B14F-4D97-AF65-F5344CB8AC3E}">
        <p14:creationId xmlns:p14="http://schemas.microsoft.com/office/powerpoint/2010/main" val="621751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14"/>
                                        </p:tgtEl>
                                        <p:attrNameLst>
                                          <p:attrName>style.visibility</p:attrName>
                                        </p:attrNameLst>
                                      </p:cBhvr>
                                      <p:to>
                                        <p:strVal val="visible"/>
                                      </p:to>
                                    </p:set>
                                    <p:animEffect transition="in" filter="randombar(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4998D68B-1032-4B88-9F00-B8F471206E11}" type="slidenum">
              <a:rPr lang="it-IT" smtClean="0"/>
              <a:pPr>
                <a:defRPr/>
              </a:pPr>
              <a:t>7</a:t>
            </a:fld>
            <a:endParaRPr lang="it-IT" dirty="0"/>
          </a:p>
        </p:txBody>
      </p:sp>
      <p:sp>
        <p:nvSpPr>
          <p:cNvPr id="12" name="Rettangolo 11"/>
          <p:cNvSpPr/>
          <p:nvPr/>
        </p:nvSpPr>
        <p:spPr>
          <a:xfrm>
            <a:off x="467544" y="1124744"/>
            <a:ext cx="8208912" cy="4924425"/>
          </a:xfrm>
          <a:prstGeom prst="rect">
            <a:avLst/>
          </a:prstGeom>
        </p:spPr>
        <p:txBody>
          <a:bodyPr wrap="square">
            <a:spAutoFit/>
          </a:bodyPr>
          <a:lstStyle/>
          <a:p>
            <a:pPr marL="285750" indent="-285750" algn="just">
              <a:buFont typeface="Arial" panose="020B0604020202020204" pitchFamily="34" charset="0"/>
              <a:buChar char="•"/>
            </a:pPr>
            <a:endParaRPr lang="it-IT" b="1" dirty="0" smtClean="0"/>
          </a:p>
          <a:p>
            <a:pPr marL="285750" indent="-285750" algn="just">
              <a:buFont typeface="Arial" panose="020B0604020202020204" pitchFamily="34" charset="0"/>
              <a:buChar char="•"/>
            </a:pPr>
            <a:r>
              <a:rPr lang="it-IT" sz="2800" b="1" dirty="0" smtClean="0">
                <a:latin typeface="Agency FB" panose="020B0503020202020204" pitchFamily="34" charset="0"/>
              </a:rPr>
              <a:t>Il Decreto 61/2017:</a:t>
            </a:r>
            <a:endParaRPr lang="it-IT" sz="2800" b="1" dirty="0">
              <a:latin typeface="Agency FB" panose="020B0503020202020204" pitchFamily="34" charset="0"/>
            </a:endParaRPr>
          </a:p>
          <a:p>
            <a:pPr algn="just"/>
            <a:endParaRPr lang="it-IT" sz="2800" b="1" dirty="0">
              <a:latin typeface="Agency FB" panose="020B0503020202020204" pitchFamily="34" charset="0"/>
            </a:endParaRPr>
          </a:p>
          <a:p>
            <a:pPr algn="just"/>
            <a:endParaRPr lang="it-IT" sz="2400" dirty="0">
              <a:latin typeface="Agency FB" panose="020B0503020202020204" pitchFamily="34" charset="0"/>
            </a:endParaRPr>
          </a:p>
          <a:p>
            <a:pPr marL="285750" indent="-285750" algn="just">
              <a:buFont typeface="Arial" panose="020B0604020202020204" pitchFamily="34" charset="0"/>
              <a:buChar char="•"/>
            </a:pPr>
            <a:r>
              <a:rPr lang="it-IT" sz="2400" dirty="0" smtClean="0">
                <a:latin typeface="Agency FB" panose="020B0503020202020204" pitchFamily="34" charset="0"/>
              </a:rPr>
              <a:t>Promuove </a:t>
            </a:r>
            <a:r>
              <a:rPr lang="it-IT" sz="2400" dirty="0">
                <a:latin typeface="Agency FB" panose="020B0503020202020204" pitchFamily="34" charset="0"/>
              </a:rPr>
              <a:t>una forte </a:t>
            </a:r>
            <a:r>
              <a:rPr lang="it-IT" sz="2400" b="1" dirty="0">
                <a:latin typeface="Agency FB" panose="020B0503020202020204" pitchFamily="34" charset="0"/>
              </a:rPr>
              <a:t>personalizzazione dei </a:t>
            </a:r>
            <a:r>
              <a:rPr lang="it-IT" sz="2400" b="1" dirty="0" smtClean="0">
                <a:latin typeface="Agency FB" panose="020B0503020202020204" pitchFamily="34" charset="0"/>
              </a:rPr>
              <a:t>percorsi che permette di accompagnare la studentessa e lo studente grazie all’elaborazione di un progetto formativo individualizzato (P.F.I.) e alle attività di tutoraggio</a:t>
            </a:r>
          </a:p>
          <a:p>
            <a:pPr marL="285750" indent="-285750" algn="just">
              <a:buFont typeface="Arial" panose="020B0604020202020204" pitchFamily="34" charset="0"/>
              <a:buChar char="•"/>
            </a:pPr>
            <a:endParaRPr lang="it-IT" sz="2400" b="1" dirty="0">
              <a:latin typeface="Agency FB" panose="020B0503020202020204" pitchFamily="34" charset="0"/>
            </a:endParaRPr>
          </a:p>
          <a:p>
            <a:pPr marL="285750" indent="-285750" algn="just">
              <a:buFont typeface="Arial" panose="020B0604020202020204" pitchFamily="34" charset="0"/>
              <a:buChar char="•"/>
            </a:pPr>
            <a:r>
              <a:rPr lang="it-IT" sz="2400" b="1" dirty="0" smtClean="0">
                <a:latin typeface="Agency FB" panose="020B0503020202020204" pitchFamily="34" charset="0"/>
              </a:rPr>
              <a:t>Consente alle scuole</a:t>
            </a:r>
            <a:r>
              <a:rPr lang="it-IT" sz="2400" dirty="0" smtClean="0">
                <a:latin typeface="Agency FB" panose="020B0503020202020204" pitchFamily="34" charset="0"/>
              </a:rPr>
              <a:t> </a:t>
            </a:r>
            <a:r>
              <a:rPr lang="it-IT" sz="2400" dirty="0">
                <a:latin typeface="Agency FB" panose="020B0503020202020204" pitchFamily="34" charset="0"/>
              </a:rPr>
              <a:t>un’organizzazione più flessibile e un’autonomia didattica e gestionale più ampia e </a:t>
            </a:r>
            <a:r>
              <a:rPr lang="it-IT" sz="2400" dirty="0" smtClean="0">
                <a:latin typeface="Agency FB" panose="020B0503020202020204" pitchFamily="34" charset="0"/>
              </a:rPr>
              <a:t>articolata</a:t>
            </a:r>
          </a:p>
          <a:p>
            <a:pPr marL="285750" indent="-285750" algn="just">
              <a:buFont typeface="Arial" panose="020B0604020202020204" pitchFamily="34" charset="0"/>
              <a:buChar char="•"/>
            </a:pPr>
            <a:endParaRPr lang="it-IT" sz="2400" dirty="0">
              <a:latin typeface="Agency FB" panose="020B0503020202020204" pitchFamily="34" charset="0"/>
            </a:endParaRPr>
          </a:p>
          <a:p>
            <a:pPr marL="285750" indent="-285750" algn="just">
              <a:buFont typeface="Arial" panose="020B0604020202020204" pitchFamily="34" charset="0"/>
              <a:buChar char="•"/>
            </a:pPr>
            <a:r>
              <a:rPr lang="it-IT" sz="2400" b="1" dirty="0" smtClean="0">
                <a:latin typeface="Agency FB" panose="020B0503020202020204" pitchFamily="34" charset="0"/>
              </a:rPr>
              <a:t>Prevede i criteri per i passaggi </a:t>
            </a:r>
            <a:r>
              <a:rPr lang="it-IT" sz="2400" dirty="0" smtClean="0">
                <a:latin typeface="Agency FB" panose="020B0503020202020204" pitchFamily="34" charset="0"/>
              </a:rPr>
              <a:t>tra i sistemi formativi di istruzione e istruzione e formazione professionale</a:t>
            </a:r>
          </a:p>
        </p:txBody>
      </p:sp>
      <p:sp>
        <p:nvSpPr>
          <p:cNvPr id="9" name="Titolo 2"/>
          <p:cNvSpPr txBox="1">
            <a:spLocks/>
          </p:cNvSpPr>
          <p:nvPr/>
        </p:nvSpPr>
        <p:spPr>
          <a:xfrm>
            <a:off x="683568" y="188640"/>
            <a:ext cx="7632847"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endParaRPr lang="it-IT" sz="2400" dirty="0" smtClean="0">
              <a:latin typeface="Calibri" pitchFamily="34" charset="0"/>
            </a:endParaRPr>
          </a:p>
        </p:txBody>
      </p:sp>
      <p:sp>
        <p:nvSpPr>
          <p:cNvPr id="14" name="Rettangolo 13"/>
          <p:cNvSpPr/>
          <p:nvPr/>
        </p:nvSpPr>
        <p:spPr>
          <a:xfrm>
            <a:off x="467544" y="1929606"/>
            <a:ext cx="8208912" cy="1754326"/>
          </a:xfrm>
          <a:prstGeom prst="rect">
            <a:avLst/>
          </a:prstGeom>
        </p:spPr>
        <p:txBody>
          <a:bodyPr wrap="square">
            <a:spAutoFit/>
          </a:bodyPr>
          <a:lstStyle/>
          <a:p>
            <a:pPr marL="285750" indent="-285750" algn="just">
              <a:buFont typeface="Arial" panose="020B0604020202020204" pitchFamily="34" charset="0"/>
              <a:buChar char="•"/>
            </a:pPr>
            <a:endParaRPr lang="it-IT" b="1" dirty="0" smtClean="0">
              <a:latin typeface="+mj-lt"/>
            </a:endParaRPr>
          </a:p>
          <a:p>
            <a:pPr marL="285750" indent="-285750" algn="just">
              <a:buFont typeface="Arial" panose="020B0604020202020204" pitchFamily="34" charset="0"/>
              <a:buChar char="•"/>
            </a:pPr>
            <a:endParaRPr lang="it-IT" b="1" dirty="0">
              <a:latin typeface="+mj-lt"/>
            </a:endParaRPr>
          </a:p>
          <a:p>
            <a:pPr marL="285750" indent="-285750" algn="just">
              <a:buFont typeface="Arial" panose="020B0604020202020204" pitchFamily="34" charset="0"/>
              <a:buChar char="•"/>
            </a:pPr>
            <a:endParaRPr lang="it-IT" b="1" dirty="0" smtClean="0">
              <a:latin typeface="+mj-lt"/>
            </a:endParaRPr>
          </a:p>
          <a:p>
            <a:pPr marL="285750" indent="-285750" algn="just">
              <a:buFont typeface="Arial" panose="020B0604020202020204" pitchFamily="34" charset="0"/>
              <a:buChar char="•"/>
            </a:pPr>
            <a:endParaRPr lang="it-IT" b="1" dirty="0">
              <a:latin typeface="+mj-lt"/>
            </a:endParaRPr>
          </a:p>
          <a:p>
            <a:pPr marL="285750" indent="-285750" algn="just">
              <a:buFont typeface="Arial" panose="020B0604020202020204" pitchFamily="34" charset="0"/>
              <a:buChar char="•"/>
            </a:pPr>
            <a:endParaRPr lang="it-IT" b="1" dirty="0" smtClean="0">
              <a:latin typeface="+mj-lt"/>
            </a:endParaRPr>
          </a:p>
          <a:p>
            <a:pPr marL="285750" indent="-285750" algn="just">
              <a:buFont typeface="Arial" panose="020B0604020202020204" pitchFamily="34" charset="0"/>
              <a:buChar char="•"/>
            </a:pPr>
            <a:endParaRPr lang="it-IT" b="1" dirty="0">
              <a:latin typeface="+mj-lt"/>
            </a:endParaRPr>
          </a:p>
        </p:txBody>
      </p:sp>
      <p:sp>
        <p:nvSpPr>
          <p:cNvPr id="15" name="Titolo 1"/>
          <p:cNvSpPr txBox="1">
            <a:spLocks/>
          </p:cNvSpPr>
          <p:nvPr/>
        </p:nvSpPr>
        <p:spPr>
          <a:xfrm>
            <a:off x="457200" y="274638"/>
            <a:ext cx="8075240" cy="868346"/>
          </a:xfrm>
          <a:prstGeom prst="rect">
            <a:avLst/>
          </a:prstGeom>
        </p:spPr>
        <p:txBody>
          <a:bodyPr>
            <a:normAutofit fontScale="975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it-IT" sz="2800" b="1" dirty="0" smtClean="0">
                <a:latin typeface="Agency FB" panose="020B0503020202020204" pitchFamily="34" charset="0"/>
              </a:rPr>
              <a:t>GLI STRUMENTI PER GARANTIRE L’IDENTITA’ DELL’ISTRUZIONE PROFESSIONALE</a:t>
            </a:r>
            <a:endParaRPr lang="it-IT" sz="2800" b="1" dirty="0">
              <a:latin typeface="Agency FB" panose="020B0503020202020204" pitchFamily="34" charset="0"/>
            </a:endParaRPr>
          </a:p>
        </p:txBody>
      </p:sp>
    </p:spTree>
    <p:extLst>
      <p:ext uri="{BB962C8B-B14F-4D97-AF65-F5344CB8AC3E}">
        <p14:creationId xmlns:p14="http://schemas.microsoft.com/office/powerpoint/2010/main" val="308080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14"/>
                                        </p:tgtEl>
                                        <p:attrNameLst>
                                          <p:attrName>style.visibility</p:attrName>
                                        </p:attrNameLst>
                                      </p:cBhvr>
                                      <p:to>
                                        <p:strVal val="visible"/>
                                      </p:to>
                                    </p:set>
                                    <p:animEffect transition="in" filter="randombar(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latin typeface="Agency FB" panose="020B0503020202020204" pitchFamily="34" charset="0"/>
              </a:rPr>
              <a:t>MAGGIORI RISORSE FINANZIARIE</a:t>
            </a:r>
            <a:endParaRPr lang="it-IT" b="1" dirty="0">
              <a:solidFill>
                <a:schemeClr val="tx1"/>
              </a:solidFill>
              <a:latin typeface="Agency FB" panose="020B0503020202020204" pitchFamily="34" charset="0"/>
            </a:endParaRPr>
          </a:p>
        </p:txBody>
      </p:sp>
      <p:sp>
        <p:nvSpPr>
          <p:cNvPr id="3" name="Segnaposto contenuto 2"/>
          <p:cNvSpPr>
            <a:spLocks noGrp="1"/>
          </p:cNvSpPr>
          <p:nvPr>
            <p:ph sz="quarter" idx="1"/>
          </p:nvPr>
        </p:nvSpPr>
        <p:spPr/>
        <p:txBody>
          <a:bodyPr>
            <a:normAutofit/>
          </a:bodyPr>
          <a:lstStyle/>
          <a:p>
            <a:pPr>
              <a:buNone/>
            </a:pPr>
            <a:endParaRPr lang="it-IT" dirty="0" smtClean="0">
              <a:latin typeface="Agency FB" panose="020B0503020202020204" pitchFamily="34" charset="0"/>
            </a:endParaRPr>
          </a:p>
          <a:p>
            <a:pPr>
              <a:buNone/>
            </a:pPr>
            <a:r>
              <a:rPr lang="it-IT" b="1" dirty="0" smtClean="0">
                <a:latin typeface="Agency FB" panose="020B0503020202020204" pitchFamily="34" charset="0"/>
              </a:rPr>
              <a:t>PER POTENZIARE L’ORGANICO DEI DOCENTI</a:t>
            </a:r>
          </a:p>
          <a:p>
            <a:pPr>
              <a:buNone/>
            </a:pPr>
            <a:r>
              <a:rPr lang="it-IT" b="1" dirty="0" smtClean="0">
                <a:latin typeface="Agency FB" panose="020B0503020202020204" pitchFamily="34" charset="0"/>
              </a:rPr>
              <a:t>(47 MILIONI DI EURO A PARTIRE DALL’ANNO SCOLASTICO 2018/2019)</a:t>
            </a:r>
          </a:p>
          <a:p>
            <a:pPr>
              <a:buNone/>
            </a:pPr>
            <a:endParaRPr lang="it-IT" b="1" dirty="0">
              <a:latin typeface="Agency FB" panose="020B0503020202020204" pitchFamily="34" charset="0"/>
            </a:endParaRPr>
          </a:p>
          <a:p>
            <a:pPr>
              <a:buNone/>
            </a:pPr>
            <a:r>
              <a:rPr lang="it-IT" b="1" dirty="0" smtClean="0">
                <a:latin typeface="Agency FB" panose="020B0503020202020204" pitchFamily="34" charset="0"/>
              </a:rPr>
              <a:t>PER ACCOMPAGNARE LE SCUOLE NELL’APPLICAZIONE DELLA RIFORMA (1,3 MILIONI DI EURO GIA’ DALL’A.S. 2017/2018) </a:t>
            </a:r>
          </a:p>
          <a:p>
            <a:pPr>
              <a:buNone/>
            </a:pPr>
            <a:endParaRPr lang="it-IT" b="1" dirty="0">
              <a:latin typeface="Agency FB" panose="020B0503020202020204" pitchFamily="34" charset="0"/>
            </a:endParaRPr>
          </a:p>
          <a:p>
            <a:pPr>
              <a:buNone/>
            </a:pPr>
            <a:r>
              <a:rPr lang="it-IT" b="1" dirty="0" smtClean="0">
                <a:latin typeface="Agency FB" panose="020B0503020202020204" pitchFamily="34" charset="0"/>
              </a:rPr>
              <a:t> PER POTENZIARE I LABORATORI (80 MILIONI DI EURO: FONDI STRUTTURALI PON FESR PER ISTRUZIONE TECNICA E PROFESSIONALE) </a:t>
            </a:r>
          </a:p>
        </p:txBody>
      </p:sp>
    </p:spTree>
    <p:extLst>
      <p:ext uri="{BB962C8B-B14F-4D97-AF65-F5344CB8AC3E}">
        <p14:creationId xmlns:p14="http://schemas.microsoft.com/office/powerpoint/2010/main" val="3635407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Connettore 7 41"/>
          <p:cNvCxnSpPr>
            <a:stCxn id="2059" idx="3"/>
          </p:cNvCxnSpPr>
          <p:nvPr/>
        </p:nvCxnSpPr>
        <p:spPr>
          <a:xfrm>
            <a:off x="6300191" y="3692887"/>
            <a:ext cx="1208449" cy="165367"/>
          </a:xfrm>
          <a:prstGeom prst="curved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Segnaposto contenuto 2"/>
          <p:cNvSpPr>
            <a:spLocks noGrp="1"/>
          </p:cNvSpPr>
          <p:nvPr>
            <p:ph idx="1"/>
          </p:nvPr>
        </p:nvSpPr>
        <p:spPr>
          <a:xfrm>
            <a:off x="118409" y="1539563"/>
            <a:ext cx="6552728" cy="4824536"/>
          </a:xfrm>
        </p:spPr>
        <p:txBody>
          <a:bodyPr>
            <a:normAutofit fontScale="92500" lnSpcReduction="10000"/>
          </a:bodyPr>
          <a:lstStyle/>
          <a:p>
            <a:pPr marL="457200" indent="-457200">
              <a:buClr>
                <a:srgbClr val="800000"/>
              </a:buClr>
              <a:buSzPct val="100000"/>
              <a:buFont typeface="+mj-lt"/>
              <a:buAutoNum type="alphaLcParenR"/>
            </a:pPr>
            <a:r>
              <a:rPr lang="it-IT" sz="2000" i="1" dirty="0">
                <a:effectLst>
                  <a:outerShdw blurRad="38100" dist="38100" dir="2700000" algn="tl">
                    <a:srgbClr val="000000">
                      <a:alpha val="43137"/>
                    </a:srgbClr>
                  </a:outerShdw>
                </a:effectLst>
                <a:latin typeface="+mj-lt"/>
              </a:rPr>
              <a:t>A</a:t>
            </a:r>
            <a:r>
              <a:rPr lang="x-none" sz="2000" i="1" dirty="0" smtClean="0">
                <a:effectLst>
                  <a:outerShdw blurRad="38100" dist="38100" dir="2700000" algn="tl">
                    <a:srgbClr val="000000">
                      <a:alpha val="43137"/>
                    </a:srgbClr>
                  </a:outerShdw>
                </a:effectLst>
                <a:latin typeface="+mj-lt"/>
              </a:rPr>
              <a:t>gricoltura,</a:t>
            </a:r>
            <a:r>
              <a:rPr lang="it-IT" sz="2000" i="1" dirty="0" smtClean="0">
                <a:effectLst>
                  <a:outerShdw blurRad="38100" dist="38100" dir="2700000" algn="tl">
                    <a:srgbClr val="000000">
                      <a:alpha val="43137"/>
                    </a:srgbClr>
                  </a:outerShdw>
                </a:effectLst>
                <a:latin typeface="+mj-lt"/>
              </a:rPr>
              <a:t> </a:t>
            </a:r>
            <a:r>
              <a:rPr lang="it-IT" sz="2000" i="1" dirty="0">
                <a:effectLst>
                  <a:outerShdw blurRad="38100" dist="38100" dir="2700000" algn="tl">
                    <a:srgbClr val="000000">
                      <a:alpha val="43137"/>
                    </a:srgbClr>
                  </a:outerShdw>
                </a:effectLst>
                <a:latin typeface="+mj-lt"/>
              </a:rPr>
              <a:t>sviluppo </a:t>
            </a:r>
            <a:r>
              <a:rPr lang="it-IT" sz="2000" i="1" dirty="0" smtClean="0">
                <a:effectLst>
                  <a:outerShdw blurRad="38100" dist="38100" dir="2700000" algn="tl">
                    <a:srgbClr val="000000">
                      <a:alpha val="43137"/>
                    </a:srgbClr>
                  </a:outerShdw>
                </a:effectLst>
                <a:latin typeface="+mj-lt"/>
              </a:rPr>
              <a:t>rurale, valorizzazione dei prodotti del territorio e gestione delle risorse forestali e montane</a:t>
            </a:r>
            <a:r>
              <a:rPr lang="x-none" sz="2000" i="1" dirty="0" smtClean="0">
                <a:effectLst>
                  <a:outerShdw blurRad="38100" dist="38100" dir="2700000" algn="tl">
                    <a:srgbClr val="000000">
                      <a:alpha val="43137"/>
                    </a:srgbClr>
                  </a:outerShdw>
                </a:effectLst>
                <a:latin typeface="+mj-lt"/>
              </a:rPr>
              <a:t>; </a:t>
            </a:r>
            <a:endParaRPr lang="it-IT" sz="2000" i="1" dirty="0">
              <a:effectLst>
                <a:outerShdw blurRad="38100" dist="38100" dir="2700000" algn="tl">
                  <a:srgbClr val="000000">
                    <a:alpha val="43137"/>
                  </a:srgbClr>
                </a:outerShdw>
              </a:effectLst>
              <a:latin typeface="+mj-lt"/>
            </a:endParaRPr>
          </a:p>
          <a:p>
            <a:pPr marL="457200" lvl="0" indent="-457200">
              <a:buClr>
                <a:srgbClr val="800000"/>
              </a:buClr>
              <a:buSzPct val="100000"/>
              <a:buFont typeface="+mj-lt"/>
              <a:buAutoNum type="alphaLcParenR"/>
            </a:pPr>
            <a:r>
              <a:rPr lang="it-IT" sz="2000" i="1" dirty="0">
                <a:effectLst>
                  <a:outerShdw blurRad="38100" dist="38100" dir="2700000" algn="tl">
                    <a:srgbClr val="000000">
                      <a:alpha val="43137"/>
                    </a:srgbClr>
                  </a:outerShdw>
                </a:effectLst>
                <a:latin typeface="+mj-lt"/>
              </a:rPr>
              <a:t>Pesca commerciale e produzioni ittiche</a:t>
            </a:r>
            <a:r>
              <a:rPr lang="x-none" sz="2000" i="1" dirty="0">
                <a:effectLst>
                  <a:outerShdw blurRad="38100" dist="38100" dir="2700000" algn="tl">
                    <a:srgbClr val="000000">
                      <a:alpha val="43137"/>
                    </a:srgbClr>
                  </a:outerShdw>
                </a:effectLst>
                <a:latin typeface="+mj-lt"/>
              </a:rPr>
              <a:t>;</a:t>
            </a:r>
            <a:endParaRPr lang="it-IT" sz="2000" i="1" dirty="0">
              <a:effectLst>
                <a:outerShdw blurRad="38100" dist="38100" dir="2700000" algn="tl">
                  <a:srgbClr val="000000">
                    <a:alpha val="43137"/>
                  </a:srgbClr>
                </a:outerShdw>
              </a:effectLst>
              <a:latin typeface="+mj-lt"/>
            </a:endParaRPr>
          </a:p>
          <a:p>
            <a:pPr marL="457200" lvl="0" indent="-457200">
              <a:buClr>
                <a:srgbClr val="800000"/>
              </a:buClr>
              <a:buSzPct val="100000"/>
              <a:buFont typeface="+mj-lt"/>
              <a:buAutoNum type="alphaLcParenR"/>
            </a:pPr>
            <a:r>
              <a:rPr lang="it-IT" sz="2000" i="1" dirty="0" smtClean="0">
                <a:effectLst>
                  <a:outerShdw blurRad="38100" dist="38100" dir="2700000" algn="tl">
                    <a:srgbClr val="000000">
                      <a:alpha val="43137"/>
                    </a:srgbClr>
                  </a:outerShdw>
                </a:effectLst>
                <a:latin typeface="+mj-lt"/>
              </a:rPr>
              <a:t>Industria e </a:t>
            </a:r>
            <a:r>
              <a:rPr lang="x-none" sz="2000" i="1" dirty="0" smtClean="0">
                <a:effectLst>
                  <a:outerShdw blurRad="38100" dist="38100" dir="2700000" algn="tl">
                    <a:srgbClr val="000000">
                      <a:alpha val="43137"/>
                    </a:srgbClr>
                  </a:outerShdw>
                </a:effectLst>
                <a:latin typeface="+mj-lt"/>
              </a:rPr>
              <a:t>Artigianato </a:t>
            </a:r>
            <a:r>
              <a:rPr lang="it-IT" sz="2000" i="1" dirty="0">
                <a:effectLst>
                  <a:outerShdw blurRad="38100" dist="38100" dir="2700000" algn="tl">
                    <a:srgbClr val="000000">
                      <a:alpha val="43137"/>
                    </a:srgbClr>
                  </a:outerShdw>
                </a:effectLst>
                <a:latin typeface="+mj-lt"/>
              </a:rPr>
              <a:t>per il Made in </a:t>
            </a:r>
            <a:r>
              <a:rPr lang="it-IT" sz="2000" i="1" dirty="0" err="1">
                <a:effectLst>
                  <a:outerShdw blurRad="38100" dist="38100" dir="2700000" algn="tl">
                    <a:srgbClr val="000000">
                      <a:alpha val="43137"/>
                    </a:srgbClr>
                  </a:outerShdw>
                </a:effectLst>
                <a:latin typeface="+mj-lt"/>
              </a:rPr>
              <a:t>Italy</a:t>
            </a:r>
            <a:r>
              <a:rPr lang="it-IT" sz="2000" i="1" dirty="0">
                <a:effectLst>
                  <a:outerShdw blurRad="38100" dist="38100" dir="2700000" algn="tl">
                    <a:srgbClr val="000000">
                      <a:alpha val="43137"/>
                    </a:srgbClr>
                  </a:outerShdw>
                </a:effectLst>
                <a:latin typeface="+mj-lt"/>
              </a:rPr>
              <a:t>;</a:t>
            </a:r>
          </a:p>
          <a:p>
            <a:pPr marL="457200" lvl="0" indent="-457200">
              <a:buClr>
                <a:srgbClr val="800000"/>
              </a:buClr>
              <a:buSzPct val="100000"/>
              <a:buFont typeface="+mj-lt"/>
              <a:buAutoNum type="alphaLcParenR"/>
            </a:pPr>
            <a:r>
              <a:rPr lang="x-none" sz="2000" i="1" dirty="0">
                <a:effectLst>
                  <a:outerShdw blurRad="38100" dist="38100" dir="2700000" algn="tl">
                    <a:srgbClr val="000000">
                      <a:alpha val="43137"/>
                    </a:srgbClr>
                  </a:outerShdw>
                </a:effectLst>
                <a:latin typeface="+mj-lt"/>
              </a:rPr>
              <a:t>Manutenzione e assistenza tecnica;</a:t>
            </a:r>
            <a:endParaRPr lang="it-IT" sz="2000" i="1" dirty="0">
              <a:effectLst>
                <a:outerShdw blurRad="38100" dist="38100" dir="2700000" algn="tl">
                  <a:srgbClr val="000000">
                    <a:alpha val="43137"/>
                  </a:srgbClr>
                </a:outerShdw>
              </a:effectLst>
              <a:latin typeface="+mj-lt"/>
            </a:endParaRPr>
          </a:p>
          <a:p>
            <a:pPr marL="457200" lvl="0" indent="-457200">
              <a:buClr>
                <a:srgbClr val="800000"/>
              </a:buClr>
              <a:buSzPct val="100000"/>
              <a:buFont typeface="+mj-lt"/>
              <a:buAutoNum type="alphaLcParenR"/>
            </a:pPr>
            <a:r>
              <a:rPr lang="x-none" sz="2000" i="1" dirty="0">
                <a:effectLst>
                  <a:outerShdw blurRad="38100" dist="38100" dir="2700000" algn="tl">
                    <a:srgbClr val="000000">
                      <a:alpha val="43137"/>
                    </a:srgbClr>
                  </a:outerShdw>
                </a:effectLst>
                <a:latin typeface="+mj-lt"/>
              </a:rPr>
              <a:t>Gestione delle acque e risanamento ambientale;</a:t>
            </a:r>
            <a:endParaRPr lang="it-IT" sz="2000" i="1" dirty="0">
              <a:effectLst>
                <a:outerShdw blurRad="38100" dist="38100" dir="2700000" algn="tl">
                  <a:srgbClr val="000000">
                    <a:alpha val="43137"/>
                  </a:srgbClr>
                </a:outerShdw>
              </a:effectLst>
              <a:latin typeface="+mj-lt"/>
            </a:endParaRPr>
          </a:p>
          <a:p>
            <a:pPr marL="457200" lvl="0" indent="-457200">
              <a:buClr>
                <a:srgbClr val="800000"/>
              </a:buClr>
              <a:buSzPct val="100000"/>
              <a:buFont typeface="+mj-lt"/>
              <a:buAutoNum type="alphaLcParenR"/>
            </a:pPr>
            <a:r>
              <a:rPr lang="x-none" sz="2000" i="1" dirty="0">
                <a:effectLst>
                  <a:outerShdw blurRad="38100" dist="38100" dir="2700000" algn="tl">
                    <a:srgbClr val="000000">
                      <a:alpha val="43137"/>
                    </a:srgbClr>
                  </a:outerShdw>
                </a:effectLst>
                <a:latin typeface="+mj-lt"/>
              </a:rPr>
              <a:t>Servizi commerciali;</a:t>
            </a:r>
            <a:endParaRPr lang="it-IT" sz="2000" i="1" dirty="0">
              <a:effectLst>
                <a:outerShdw blurRad="38100" dist="38100" dir="2700000" algn="tl">
                  <a:srgbClr val="000000">
                    <a:alpha val="43137"/>
                  </a:srgbClr>
                </a:outerShdw>
              </a:effectLst>
              <a:latin typeface="+mj-lt"/>
            </a:endParaRPr>
          </a:p>
          <a:p>
            <a:pPr marL="457200" lvl="0" indent="-457200">
              <a:buClr>
                <a:srgbClr val="800000"/>
              </a:buClr>
              <a:buSzPct val="100000"/>
              <a:buFont typeface="+mj-lt"/>
              <a:buAutoNum type="alphaLcParenR"/>
            </a:pPr>
            <a:r>
              <a:rPr lang="x-none" sz="2000" i="1" dirty="0">
                <a:effectLst>
                  <a:outerShdw blurRad="38100" dist="38100" dir="2700000" algn="tl">
                    <a:srgbClr val="000000">
                      <a:alpha val="43137"/>
                    </a:srgbClr>
                  </a:outerShdw>
                </a:effectLst>
                <a:latin typeface="+mj-lt"/>
              </a:rPr>
              <a:t>Enogastronomia e ospitalità alberghiera;</a:t>
            </a:r>
            <a:endParaRPr lang="it-IT" sz="2000" i="1" dirty="0">
              <a:effectLst>
                <a:outerShdw blurRad="38100" dist="38100" dir="2700000" algn="tl">
                  <a:srgbClr val="000000">
                    <a:alpha val="43137"/>
                  </a:srgbClr>
                </a:outerShdw>
              </a:effectLst>
              <a:latin typeface="+mj-lt"/>
            </a:endParaRPr>
          </a:p>
          <a:p>
            <a:pPr marL="457200" lvl="0" indent="-457200">
              <a:buClr>
                <a:srgbClr val="800000"/>
              </a:buClr>
              <a:buSzPct val="100000"/>
              <a:buFont typeface="+mj-lt"/>
              <a:buAutoNum type="alphaLcParenR"/>
            </a:pPr>
            <a:r>
              <a:rPr lang="x-none" sz="2000" i="1" dirty="0">
                <a:effectLst>
                  <a:outerShdw blurRad="38100" dist="38100" dir="2700000" algn="tl">
                    <a:srgbClr val="000000">
                      <a:alpha val="43137"/>
                    </a:srgbClr>
                  </a:outerShdw>
                </a:effectLst>
                <a:latin typeface="+mj-lt"/>
              </a:rPr>
              <a:t>Servizi culturali </a:t>
            </a:r>
            <a:r>
              <a:rPr lang="x-none" sz="2000" i="1">
                <a:effectLst>
                  <a:outerShdw blurRad="38100" dist="38100" dir="2700000" algn="tl">
                    <a:srgbClr val="000000">
                      <a:alpha val="43137"/>
                    </a:srgbClr>
                  </a:outerShdw>
                </a:effectLst>
                <a:latin typeface="+mj-lt"/>
              </a:rPr>
              <a:t>e </a:t>
            </a:r>
            <a:r>
              <a:rPr lang="x-none" sz="2000" i="1" smtClean="0">
                <a:effectLst>
                  <a:outerShdw blurRad="38100" dist="38100" dir="2700000" algn="tl">
                    <a:srgbClr val="000000">
                      <a:alpha val="43137"/>
                    </a:srgbClr>
                  </a:outerShdw>
                </a:effectLst>
                <a:latin typeface="+mj-lt"/>
              </a:rPr>
              <a:t>d</a:t>
            </a:r>
            <a:r>
              <a:rPr lang="it-IT" sz="2000" i="1" dirty="0" err="1" smtClean="0">
                <a:effectLst>
                  <a:outerShdw blurRad="38100" dist="38100" dir="2700000" algn="tl">
                    <a:srgbClr val="000000">
                      <a:alpha val="43137"/>
                    </a:srgbClr>
                  </a:outerShdw>
                </a:effectLst>
                <a:latin typeface="+mj-lt"/>
              </a:rPr>
              <a:t>ello</a:t>
            </a:r>
            <a:r>
              <a:rPr lang="x-none" sz="2000" i="1" smtClean="0">
                <a:effectLst>
                  <a:outerShdw blurRad="38100" dist="38100" dir="2700000" algn="tl">
                    <a:srgbClr val="000000">
                      <a:alpha val="43137"/>
                    </a:srgbClr>
                  </a:outerShdw>
                </a:effectLst>
                <a:latin typeface="+mj-lt"/>
              </a:rPr>
              <a:t> </a:t>
            </a:r>
            <a:r>
              <a:rPr lang="x-none" sz="2000" i="1" dirty="0">
                <a:effectLst>
                  <a:outerShdw blurRad="38100" dist="38100" dir="2700000" algn="tl">
                    <a:srgbClr val="000000">
                      <a:alpha val="43137"/>
                    </a:srgbClr>
                  </a:outerShdw>
                </a:effectLst>
                <a:latin typeface="+mj-lt"/>
              </a:rPr>
              <a:t>spettacolo;</a:t>
            </a:r>
            <a:endParaRPr lang="it-IT" sz="2000" i="1" dirty="0">
              <a:effectLst>
                <a:outerShdw blurRad="38100" dist="38100" dir="2700000" algn="tl">
                  <a:srgbClr val="000000">
                    <a:alpha val="43137"/>
                  </a:srgbClr>
                </a:outerShdw>
              </a:effectLst>
              <a:latin typeface="+mj-lt"/>
            </a:endParaRPr>
          </a:p>
          <a:p>
            <a:pPr marL="457200" lvl="0" indent="-457200">
              <a:buClr>
                <a:srgbClr val="800000"/>
              </a:buClr>
              <a:buSzPct val="100000"/>
              <a:buFont typeface="+mj-lt"/>
              <a:buAutoNum type="alphaLcParenR"/>
            </a:pPr>
            <a:r>
              <a:rPr lang="x-none" sz="2000" i="1" dirty="0">
                <a:effectLst>
                  <a:outerShdw blurRad="38100" dist="38100" dir="2700000" algn="tl">
                    <a:srgbClr val="000000">
                      <a:alpha val="43137"/>
                    </a:srgbClr>
                  </a:outerShdw>
                </a:effectLst>
                <a:latin typeface="+mj-lt"/>
              </a:rPr>
              <a:t>Servizi per la </a:t>
            </a:r>
            <a:r>
              <a:rPr lang="it-IT" sz="2000" i="1" dirty="0">
                <a:effectLst>
                  <a:outerShdw blurRad="38100" dist="38100" dir="2700000" algn="tl">
                    <a:srgbClr val="000000">
                      <a:alpha val="43137"/>
                    </a:srgbClr>
                  </a:outerShdw>
                </a:effectLst>
                <a:latin typeface="+mj-lt"/>
              </a:rPr>
              <a:t>s</a:t>
            </a:r>
            <a:r>
              <a:rPr lang="x-none" sz="2000" i="1" dirty="0">
                <a:effectLst>
                  <a:outerShdw blurRad="38100" dist="38100" dir="2700000" algn="tl">
                    <a:srgbClr val="000000">
                      <a:alpha val="43137"/>
                    </a:srgbClr>
                  </a:outerShdw>
                </a:effectLst>
                <a:latin typeface="+mj-lt"/>
              </a:rPr>
              <a:t>anità e l’</a:t>
            </a:r>
            <a:r>
              <a:rPr lang="it-IT" sz="2000" i="1" dirty="0">
                <a:effectLst>
                  <a:outerShdw blurRad="38100" dist="38100" dir="2700000" algn="tl">
                    <a:srgbClr val="000000">
                      <a:alpha val="43137"/>
                    </a:srgbClr>
                  </a:outerShdw>
                </a:effectLst>
                <a:latin typeface="+mj-lt"/>
              </a:rPr>
              <a:t>a</a:t>
            </a:r>
            <a:r>
              <a:rPr lang="x-none" sz="2000" i="1" dirty="0">
                <a:effectLst>
                  <a:outerShdw blurRad="38100" dist="38100" dir="2700000" algn="tl">
                    <a:srgbClr val="000000">
                      <a:alpha val="43137"/>
                    </a:srgbClr>
                  </a:outerShdw>
                </a:effectLst>
                <a:latin typeface="+mj-lt"/>
              </a:rPr>
              <a:t>ssistenza sociale;</a:t>
            </a:r>
            <a:endParaRPr lang="it-IT" sz="2000" i="1" dirty="0">
              <a:effectLst>
                <a:outerShdw blurRad="38100" dist="38100" dir="2700000" algn="tl">
                  <a:srgbClr val="000000">
                    <a:alpha val="43137"/>
                  </a:srgbClr>
                </a:outerShdw>
              </a:effectLst>
              <a:latin typeface="+mj-lt"/>
            </a:endParaRPr>
          </a:p>
          <a:p>
            <a:pPr marL="457200" lvl="0" indent="-457200">
              <a:buClr>
                <a:srgbClr val="800000"/>
              </a:buClr>
              <a:buSzPct val="100000"/>
              <a:buAutoNum type="alphaLcParenR" startAt="12"/>
            </a:pPr>
            <a:r>
              <a:rPr lang="x-none" sz="2000" i="1" smtClean="0">
                <a:effectLst>
                  <a:outerShdw blurRad="38100" dist="38100" dir="2700000" algn="tl">
                    <a:srgbClr val="000000">
                      <a:alpha val="43137"/>
                    </a:srgbClr>
                  </a:outerShdw>
                </a:effectLst>
                <a:latin typeface="+mj-lt"/>
              </a:rPr>
              <a:t>Arti </a:t>
            </a:r>
            <a:r>
              <a:rPr lang="x-none" sz="2000" i="1" dirty="0">
                <a:effectLst>
                  <a:outerShdw blurRad="38100" dist="38100" dir="2700000" algn="tl">
                    <a:srgbClr val="000000">
                      <a:alpha val="43137"/>
                    </a:srgbClr>
                  </a:outerShdw>
                </a:effectLst>
                <a:latin typeface="+mj-lt"/>
              </a:rPr>
              <a:t>ausiliarie delle professioni sanitarie</a:t>
            </a:r>
            <a:r>
              <a:rPr lang="x-none" sz="2000" i="1">
                <a:effectLst>
                  <a:outerShdw blurRad="38100" dist="38100" dir="2700000" algn="tl">
                    <a:srgbClr val="000000">
                      <a:alpha val="43137"/>
                    </a:srgbClr>
                  </a:outerShdw>
                </a:effectLst>
                <a:latin typeface="+mj-lt"/>
              </a:rPr>
              <a:t>: </a:t>
            </a:r>
            <a:endParaRPr lang="it-IT" sz="2000" i="1" dirty="0" smtClean="0">
              <a:effectLst>
                <a:outerShdw blurRad="38100" dist="38100" dir="2700000" algn="tl">
                  <a:srgbClr val="000000">
                    <a:alpha val="43137"/>
                  </a:srgbClr>
                </a:outerShdw>
              </a:effectLst>
              <a:latin typeface="+mj-lt"/>
            </a:endParaRPr>
          </a:p>
          <a:p>
            <a:pPr marL="0" lvl="0" indent="0">
              <a:buClr>
                <a:srgbClr val="800000"/>
              </a:buClr>
              <a:buSzPct val="100000"/>
              <a:buNone/>
            </a:pPr>
            <a:r>
              <a:rPr lang="it-IT" sz="2000" i="1" dirty="0" smtClean="0">
                <a:effectLst>
                  <a:outerShdw blurRad="38100" dist="38100" dir="2700000" algn="tl">
                    <a:srgbClr val="000000">
                      <a:alpha val="43137"/>
                    </a:srgbClr>
                  </a:outerShdw>
                </a:effectLst>
                <a:latin typeface="+mj-lt"/>
              </a:rPr>
              <a:t>       </a:t>
            </a:r>
            <a:r>
              <a:rPr lang="x-none" sz="2000" i="1" u="sng" smtClean="0">
                <a:effectLst>
                  <a:outerShdw blurRad="38100" dist="38100" dir="2700000" algn="tl">
                    <a:srgbClr val="000000">
                      <a:alpha val="43137"/>
                    </a:srgbClr>
                  </a:outerShdw>
                </a:effectLst>
                <a:latin typeface="+mj-lt"/>
              </a:rPr>
              <a:t>odontotecnico</a:t>
            </a:r>
            <a:r>
              <a:rPr lang="x-none" sz="2000" i="1" dirty="0">
                <a:effectLst>
                  <a:outerShdw blurRad="38100" dist="38100" dir="2700000" algn="tl">
                    <a:srgbClr val="000000">
                      <a:alpha val="43137"/>
                    </a:srgbClr>
                  </a:outerShdw>
                </a:effectLst>
                <a:latin typeface="+mj-lt"/>
              </a:rPr>
              <a:t>;</a:t>
            </a:r>
            <a:endParaRPr lang="it-IT" sz="2000" i="1" dirty="0">
              <a:effectLst>
                <a:outerShdw blurRad="38100" dist="38100" dir="2700000" algn="tl">
                  <a:srgbClr val="000000">
                    <a:alpha val="43137"/>
                  </a:srgbClr>
                </a:outerShdw>
              </a:effectLst>
              <a:latin typeface="+mj-lt"/>
            </a:endParaRPr>
          </a:p>
          <a:p>
            <a:pPr marL="0" lvl="0" indent="0">
              <a:buClr>
                <a:srgbClr val="800000"/>
              </a:buClr>
              <a:buSzPct val="100000"/>
              <a:buNone/>
            </a:pPr>
            <a:r>
              <a:rPr lang="it-IT" sz="2000" i="1" dirty="0" smtClean="0">
                <a:solidFill>
                  <a:srgbClr val="660033"/>
                </a:solidFill>
                <a:effectLst>
                  <a:outerShdw blurRad="38100" dist="38100" dir="2700000" algn="tl">
                    <a:srgbClr val="000000">
                      <a:alpha val="43137"/>
                    </a:srgbClr>
                  </a:outerShdw>
                </a:effectLst>
                <a:latin typeface="+mj-lt"/>
              </a:rPr>
              <a:t>m)  </a:t>
            </a:r>
            <a:r>
              <a:rPr lang="x-none" sz="2000" i="1" smtClean="0">
                <a:effectLst>
                  <a:outerShdw blurRad="38100" dist="38100" dir="2700000" algn="tl">
                    <a:srgbClr val="000000">
                      <a:alpha val="43137"/>
                    </a:srgbClr>
                  </a:outerShdw>
                </a:effectLst>
                <a:latin typeface="+mj-lt"/>
              </a:rPr>
              <a:t>Arti </a:t>
            </a:r>
            <a:r>
              <a:rPr lang="x-none" sz="2000" i="1" dirty="0">
                <a:effectLst>
                  <a:outerShdw blurRad="38100" dist="38100" dir="2700000" algn="tl">
                    <a:srgbClr val="000000">
                      <a:alpha val="43137"/>
                    </a:srgbClr>
                  </a:outerShdw>
                </a:effectLst>
                <a:latin typeface="+mj-lt"/>
              </a:rPr>
              <a:t>ausiliarie delle professioni sanitarie: </a:t>
            </a:r>
            <a:r>
              <a:rPr lang="x-none" sz="2000" i="1" u="sng" dirty="0">
                <a:effectLst>
                  <a:outerShdw blurRad="38100" dist="38100" dir="2700000" algn="tl">
                    <a:srgbClr val="000000">
                      <a:alpha val="43137"/>
                    </a:srgbClr>
                  </a:outerShdw>
                </a:effectLst>
                <a:latin typeface="+mj-lt"/>
              </a:rPr>
              <a:t>ottico</a:t>
            </a:r>
            <a:r>
              <a:rPr lang="x-none" sz="2000" i="1" dirty="0">
                <a:effectLst>
                  <a:outerShdw blurRad="38100" dist="38100" dir="2700000" algn="tl">
                    <a:srgbClr val="000000">
                      <a:alpha val="43137"/>
                    </a:srgbClr>
                  </a:outerShdw>
                </a:effectLst>
                <a:latin typeface="+mj-lt"/>
              </a:rPr>
              <a:t>.</a:t>
            </a:r>
            <a:endParaRPr lang="it-IT" sz="2000" i="1" dirty="0">
              <a:effectLst>
                <a:outerShdw blurRad="38100" dist="38100" dir="2700000" algn="tl">
                  <a:srgbClr val="000000">
                    <a:alpha val="43137"/>
                  </a:srgbClr>
                </a:outerShdw>
              </a:effectLst>
              <a:latin typeface="+mj-lt"/>
            </a:endParaRPr>
          </a:p>
          <a:p>
            <a:pPr marL="0" indent="0" algn="just" eaLnBrk="1" hangingPunct="1">
              <a:buNone/>
              <a:defRPr/>
            </a:pPr>
            <a:endParaRPr lang="it-IT" sz="2000" dirty="0" smtClean="0">
              <a:latin typeface="+mj-lt"/>
            </a:endParaRPr>
          </a:p>
        </p:txBody>
      </p:sp>
      <p:sp>
        <p:nvSpPr>
          <p:cNvPr id="3" name="Rettangolo arrotondato 2"/>
          <p:cNvSpPr/>
          <p:nvPr/>
        </p:nvSpPr>
        <p:spPr>
          <a:xfrm>
            <a:off x="7596336" y="1196752"/>
            <a:ext cx="1224136" cy="4680520"/>
          </a:xfrm>
          <a:prstGeom prst="roundRect">
            <a:avLst/>
          </a:prstGeom>
          <a:solidFill>
            <a:srgbClr val="99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mj-lt"/>
            </a:endParaRPr>
          </a:p>
        </p:txBody>
      </p:sp>
      <p:sp>
        <p:nvSpPr>
          <p:cNvPr id="4" name="CasellaDiTesto 3"/>
          <p:cNvSpPr txBox="1"/>
          <p:nvPr/>
        </p:nvSpPr>
        <p:spPr>
          <a:xfrm rot="5400000">
            <a:off x="5976155" y="3106416"/>
            <a:ext cx="4464496" cy="1077218"/>
          </a:xfrm>
          <a:prstGeom prst="rect">
            <a:avLst/>
          </a:prstGeom>
          <a:noFill/>
        </p:spPr>
        <p:txBody>
          <a:bodyPr wrap="square" rtlCol="0">
            <a:spAutoFit/>
          </a:bodyPr>
          <a:lstStyle/>
          <a:p>
            <a:pPr algn="ctr"/>
            <a:r>
              <a:rPr lang="it-IT" sz="3200" b="1" dirty="0" smtClean="0">
                <a:latin typeface="+mj-lt"/>
              </a:rPr>
              <a:t>MERCATO DEL LAVORO</a:t>
            </a:r>
            <a:endParaRPr lang="it-IT" sz="3200" b="1" dirty="0">
              <a:latin typeface="+mj-lt"/>
            </a:endParaRPr>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5157" y="4183331"/>
            <a:ext cx="959269" cy="963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Rettangolo 24"/>
          <p:cNvSpPr/>
          <p:nvPr/>
        </p:nvSpPr>
        <p:spPr>
          <a:xfrm>
            <a:off x="323528" y="1124744"/>
            <a:ext cx="3528392" cy="400110"/>
          </a:xfrm>
          <a:prstGeom prst="rect">
            <a:avLst/>
          </a:prstGeom>
          <a:solidFill>
            <a:srgbClr val="FFFF00"/>
          </a:solidFill>
          <a:ln>
            <a:solidFill>
              <a:schemeClr val="tx1"/>
            </a:solidFill>
          </a:ln>
        </p:spPr>
        <p:txBody>
          <a:bodyPr wrap="square">
            <a:spAutoFit/>
          </a:bodyPr>
          <a:lstStyle/>
          <a:p>
            <a:pPr algn="ctr"/>
            <a:r>
              <a:rPr lang="it-IT" sz="2000" b="1" dirty="0" smtClean="0">
                <a:latin typeface="Calibri" panose="020F0502020204030204" pitchFamily="34" charset="0"/>
              </a:rPr>
              <a:t>11 INDIRIZZI DI STUDIO</a:t>
            </a:r>
          </a:p>
        </p:txBody>
      </p:sp>
      <p:pic>
        <p:nvPicPr>
          <p:cNvPr id="2054" name="Picture 6" descr="Risultati immagini per CLIPART lavorato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116632"/>
            <a:ext cx="749045" cy="9353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01485" y="2750654"/>
            <a:ext cx="919170" cy="1013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descr="Risultati immagini per CLIPART lavorator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24128" y="2276872"/>
            <a:ext cx="805754" cy="739097"/>
          </a:xfrm>
          <a:prstGeom prst="rect">
            <a:avLst/>
          </a:prstGeom>
          <a:noFill/>
          <a:extLst>
            <a:ext uri="{909E8E84-426E-40DD-AFC4-6F175D3DCCD1}">
              <a14:hiddenFill xmlns:a14="http://schemas.microsoft.com/office/drawing/2010/main">
                <a:solidFill>
                  <a:srgbClr val="FFFFFF"/>
                </a:solidFill>
              </a14:hiddenFill>
            </a:ext>
          </a:extLst>
        </p:spPr>
      </p:pic>
      <p:sp>
        <p:nvSpPr>
          <p:cNvPr id="15" name="AutoShape 10" descr="Risultati immagini per CLIPART compu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2059" name="Picture 1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99574" y="3380709"/>
            <a:ext cx="700617" cy="624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0" name="Picture 1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00192" y="4869160"/>
            <a:ext cx="1246455"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1" name="Picture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786894" y="5663983"/>
            <a:ext cx="991997" cy="9946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2" name="Picture 1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372200" y="1124744"/>
            <a:ext cx="813385" cy="963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Connettore 7 20"/>
          <p:cNvCxnSpPr>
            <a:stCxn id="2051" idx="3"/>
          </p:cNvCxnSpPr>
          <p:nvPr/>
        </p:nvCxnSpPr>
        <p:spPr>
          <a:xfrm flipV="1">
            <a:off x="6194426" y="4164556"/>
            <a:ext cx="1356033" cy="500551"/>
          </a:xfrm>
          <a:prstGeom prst="curved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4" name="Forma 23"/>
          <p:cNvCxnSpPr>
            <a:stCxn id="2054" idx="3"/>
            <a:endCxn id="3" idx="0"/>
          </p:cNvCxnSpPr>
          <p:nvPr/>
        </p:nvCxnSpPr>
        <p:spPr>
          <a:xfrm>
            <a:off x="6905221" y="584320"/>
            <a:ext cx="1303183" cy="612432"/>
          </a:xfrm>
          <a:prstGeom prst="curved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Connettore 7 26"/>
          <p:cNvCxnSpPr>
            <a:stCxn id="2062" idx="3"/>
          </p:cNvCxnSpPr>
          <p:nvPr/>
        </p:nvCxnSpPr>
        <p:spPr>
          <a:xfrm>
            <a:off x="7185585" y="1606458"/>
            <a:ext cx="410751" cy="94350"/>
          </a:xfrm>
          <a:prstGeom prst="curved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Connettore 7 31"/>
          <p:cNvCxnSpPr/>
          <p:nvPr/>
        </p:nvCxnSpPr>
        <p:spPr>
          <a:xfrm flipV="1">
            <a:off x="5786895" y="2276872"/>
            <a:ext cx="1800200" cy="360040"/>
          </a:xfrm>
          <a:prstGeom prst="curved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4" name="Connettore 7 33"/>
          <p:cNvCxnSpPr>
            <a:stCxn id="2052" idx="3"/>
          </p:cNvCxnSpPr>
          <p:nvPr/>
        </p:nvCxnSpPr>
        <p:spPr>
          <a:xfrm flipV="1">
            <a:off x="7020655" y="2852936"/>
            <a:ext cx="575681" cy="404550"/>
          </a:xfrm>
          <a:prstGeom prst="curved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6" name="Forma 35"/>
          <p:cNvCxnSpPr>
            <a:stCxn id="2060" idx="0"/>
          </p:cNvCxnSpPr>
          <p:nvPr/>
        </p:nvCxnSpPr>
        <p:spPr>
          <a:xfrm rot="5400000" flipH="1" flipV="1">
            <a:off x="7043854" y="4388686"/>
            <a:ext cx="360040" cy="600908"/>
          </a:xfrm>
          <a:prstGeom prst="curved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0" name="Connettore 7 39"/>
          <p:cNvCxnSpPr>
            <a:stCxn id="2061" idx="2"/>
            <a:endCxn id="4" idx="3"/>
          </p:cNvCxnSpPr>
          <p:nvPr/>
        </p:nvCxnSpPr>
        <p:spPr>
          <a:xfrm rot="5400000" flipH="1" flipV="1">
            <a:off x="6854986" y="5305180"/>
            <a:ext cx="781324" cy="1925510"/>
          </a:xfrm>
          <a:prstGeom prst="curvedConnector3">
            <a:avLst>
              <a:gd name="adj1" fmla="val -29258"/>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54916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620</TotalTime>
  <Words>2397</Words>
  <Application>Microsoft Office PowerPoint</Application>
  <PresentationFormat>Presentazione su schermo (4:3)</PresentationFormat>
  <Paragraphs>278</Paragraphs>
  <Slides>32</Slides>
  <Notes>4</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Loggia</vt:lpstr>
      <vt:lpstr>                                PER UNA NUOVA ISTRUZIONE PROFESSIONALE  </vt:lpstr>
      <vt:lpstr>LA FINALITA’ DELLA RIFORMA</vt:lpstr>
      <vt:lpstr>GLI OBIETTIVI PRINCIPALI DEL DECRETO 61/2017</vt:lpstr>
      <vt:lpstr>GLI OBIETTIVI PRINCIPALI DEL DECRETO 61/2017</vt:lpstr>
      <vt:lpstr>Le parole chiave del Decreto Legislativo 61/2017</vt:lpstr>
      <vt:lpstr>Presentazione standard di PowerPoint</vt:lpstr>
      <vt:lpstr>Presentazione standard di PowerPoint</vt:lpstr>
      <vt:lpstr>MAGGIORI RISORSE FINANZIARIE</vt:lpstr>
      <vt:lpstr>Presentazione standard di PowerPoint</vt:lpstr>
      <vt:lpstr>Come cambia il quadro orario</vt:lpstr>
      <vt:lpstr>                decreto legislativo 61/2017 adottato in attuazione della delega conferita al Governo dalla norma di cui all’articolo 1, comma 181, lettera d), della legge n. 107 del 2015 </vt:lpstr>
      <vt:lpstr>Il regolamento di cui all’art. 3 comma 3 del d.Lgs 61/2017</vt:lpstr>
      <vt:lpstr>Il regolamento di cui all’art. 3 comma 3 del d.Lgs 61/2017</vt:lpstr>
      <vt:lpstr>Il regolamento di cui all’art. 3 comma 3 del d.Lgs 61/2017</vt:lpstr>
      <vt:lpstr>Il contributo degli Stakeholder oggi…</vt:lpstr>
      <vt:lpstr>… quello dei Ministeri e delle Regioni…</vt:lpstr>
      <vt:lpstr>Il regolamento di cui all’art. 3 comma 3 del d.Lgs 61/2017</vt:lpstr>
      <vt:lpstr>Il regolamento di cui all’art. 3 comma 3 del d.Lgs 61/2017</vt:lpstr>
      <vt:lpstr>L’IDENTITA’ DEI PERCORSI DI I.P.</vt:lpstr>
      <vt:lpstr>Presentazione standard di PowerPoint</vt:lpstr>
      <vt:lpstr>Quote di autonomia  e spazi di flessibilita’</vt:lpstr>
      <vt:lpstr>Quote di autonomia  e spazi di flessibilita’</vt:lpstr>
      <vt:lpstr>ASSETTO ORGANIZZATIVO</vt:lpstr>
      <vt:lpstr>ASSETTO DIDATTICO</vt:lpstr>
      <vt:lpstr>LA PERSONALIZZAZIONE E IL PFI</vt:lpstr>
      <vt:lpstr>  Il conseguimento della qualifica triennale e del diploma quadriennale </vt:lpstr>
      <vt:lpstr>I rapporti con il sistema di I e FP</vt:lpstr>
      <vt:lpstr>Passaggi tra sistemi formativi</vt:lpstr>
      <vt:lpstr>DOTAZIONI ORGANICHE</vt:lpstr>
      <vt:lpstr>DOTAZIONI ORGANICHE</vt:lpstr>
      <vt:lpstr>PASSAGGIO AL NUOVO ORDINAMENTO</vt:lpstr>
      <vt:lpstr>MISURE NAZIONALI DI SISTEMA</vt:lpstr>
    </vt:vector>
  </TitlesOfParts>
  <Company>Administrator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Schema di decreto legislativo adottato in attuazione della della delega conferita al Governo dalla norma di cui all’articolo 1, comma 181, lettera d), della legge n. 107 del 2015</dc:title>
  <dc:creator>Administrator</dc:creator>
  <cp:lastModifiedBy>RENAIA</cp:lastModifiedBy>
  <cp:revision>60</cp:revision>
  <dcterms:created xsi:type="dcterms:W3CDTF">2016-09-03T16:02:32Z</dcterms:created>
  <dcterms:modified xsi:type="dcterms:W3CDTF">2017-12-12T14:04:03Z</dcterms:modified>
</cp:coreProperties>
</file>